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8" r:id="rId4"/>
    <p:sldId id="258" r:id="rId5"/>
    <p:sldId id="259" r:id="rId6"/>
    <p:sldId id="260" r:id="rId7"/>
    <p:sldId id="265" r:id="rId8"/>
    <p:sldId id="261" r:id="rId9"/>
    <p:sldId id="262" r:id="rId10"/>
    <p:sldId id="263" r:id="rId11"/>
    <p:sldId id="264" r:id="rId12"/>
    <p:sldId id="266" r:id="rId13"/>
    <p:sldId id="267" r:id="rId14"/>
    <p:sldId id="272" r:id="rId15"/>
    <p:sldId id="268" r:id="rId16"/>
    <p:sldId id="269" r:id="rId17"/>
    <p:sldId id="273" r:id="rId18"/>
    <p:sldId id="270" r:id="rId19"/>
    <p:sldId id="274" r:id="rId20"/>
    <p:sldId id="275" r:id="rId21"/>
    <p:sldId id="271"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033" autoAdjust="0"/>
  </p:normalViewPr>
  <p:slideViewPr>
    <p:cSldViewPr snapToGrid="0">
      <p:cViewPr>
        <p:scale>
          <a:sx n="66" d="100"/>
          <a:sy n="66" d="100"/>
        </p:scale>
        <p:origin x="1320"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01B4-2D75-F653-1D59-EF13EE664B15}"/>
              </a:ext>
            </a:extLst>
          </p:cNvPr>
          <p:cNvSpPr>
            <a:spLocks noGrp="1"/>
          </p:cNvSpPr>
          <p:nvPr>
            <p:ph type="ctrTitle"/>
          </p:nvPr>
        </p:nvSpPr>
        <p:spPr>
          <a:xfrm>
            <a:off x="1310561" y="1322388"/>
            <a:ext cx="9843796" cy="2387600"/>
          </a:xfrm>
        </p:spPr>
        <p:txBody>
          <a:bodyPr>
            <a:normAutofit/>
          </a:bodyPr>
          <a:lstStyle/>
          <a:p>
            <a:r>
              <a:rPr lang="en-US" sz="3800" dirty="0">
                <a:solidFill>
                  <a:schemeClr val="accent6">
                    <a:lumMod val="20000"/>
                    <a:lumOff val="80000"/>
                  </a:schemeClr>
                </a:solidFill>
                <a:effectLst/>
                <a:latin typeface="Times New Roman" panose="02020603050405020304" pitchFamily="18" charset="0"/>
                <a:cs typeface="Times New Roman" panose="02020603050405020304" pitchFamily="18" charset="0"/>
              </a:rPr>
              <a:t>Master-Slave Node Configuration and Application Deployment</a:t>
            </a:r>
            <a:endParaRPr lang="en-IN" sz="3800" dirty="0">
              <a:solidFill>
                <a:schemeClr val="accent6">
                  <a:lumMod val="20000"/>
                  <a:lumOff val="80000"/>
                </a:schemeClr>
              </a:solidFill>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D078B63-1339-CFC3-96DE-51DAE7046F34}"/>
              </a:ext>
            </a:extLst>
          </p:cNvPr>
          <p:cNvSpPr>
            <a:spLocks noGrp="1"/>
          </p:cNvSpPr>
          <p:nvPr>
            <p:ph type="subTitle" idx="1"/>
          </p:nvPr>
        </p:nvSpPr>
        <p:spPr>
          <a:xfrm>
            <a:off x="6708709" y="4562669"/>
            <a:ext cx="3888021" cy="625151"/>
          </a:xfrm>
        </p:spPr>
        <p:txBody>
          <a:bodyPr>
            <a:normAutofit/>
          </a:bodyPr>
          <a:lstStyle/>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Bairagoni</a:t>
            </a:r>
            <a:r>
              <a:rPr lang="en-IN" dirty="0">
                <a:latin typeface="Times New Roman" panose="02020603050405020304" pitchFamily="18" charset="0"/>
                <a:cs typeface="Times New Roman" panose="02020603050405020304" pitchFamily="18" charset="0"/>
              </a:rPr>
              <a:t> Bhargavi</a:t>
            </a:r>
          </a:p>
        </p:txBody>
      </p:sp>
    </p:spTree>
    <p:extLst>
      <p:ext uri="{BB962C8B-B14F-4D97-AF65-F5344CB8AC3E}">
        <p14:creationId xmlns:p14="http://schemas.microsoft.com/office/powerpoint/2010/main" val="564589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0D16-FA03-55FF-C152-790C6C70FCC2}"/>
              </a:ext>
            </a:extLst>
          </p:cNvPr>
          <p:cNvSpPr>
            <a:spLocks noGrp="1"/>
          </p:cNvSpPr>
          <p:nvPr>
            <p:ph type="title"/>
          </p:nvPr>
        </p:nvSpPr>
        <p:spPr>
          <a:xfrm>
            <a:off x="913795" y="438539"/>
            <a:ext cx="10353761" cy="628262"/>
          </a:xfrm>
        </p:spPr>
        <p:txBody>
          <a:bodyPr/>
          <a:lstStyle/>
          <a:p>
            <a:r>
              <a:rPr lang="en-IN" dirty="0">
                <a:effectLst/>
                <a:latin typeface="Times New Roman" panose="02020603050405020304" pitchFamily="18" charset="0"/>
                <a:cs typeface="Times New Roman" panose="02020603050405020304" pitchFamily="18" charset="0"/>
              </a:rPr>
              <a:t>Slave-4</a:t>
            </a:r>
          </a:p>
        </p:txBody>
      </p:sp>
      <p:sp>
        <p:nvSpPr>
          <p:cNvPr id="3" name="Content Placeholder 2">
            <a:extLst>
              <a:ext uri="{FF2B5EF4-FFF2-40B4-BE49-F238E27FC236}">
                <a16:creationId xmlns:a16="http://schemas.microsoft.com/office/drawing/2014/main" id="{217C0E7E-6522-1F07-BBC9-48F4B5A37EEA}"/>
              </a:ext>
            </a:extLst>
          </p:cNvPr>
          <p:cNvSpPr>
            <a:spLocks noGrp="1"/>
          </p:cNvSpPr>
          <p:nvPr>
            <p:ph sz="half" idx="1"/>
          </p:nvPr>
        </p:nvSpPr>
        <p:spPr>
          <a:xfrm>
            <a:off x="811763" y="1698172"/>
            <a:ext cx="5142625" cy="2225152"/>
          </a:xfrm>
        </p:spPr>
        <p:txBody>
          <a:bodyPr>
            <a:normAutofit fontScale="25000" lnSpcReduction="20000"/>
          </a:bodyPr>
          <a:lstStyle/>
          <a:p>
            <a:r>
              <a:rPr lang="en-IN" sz="7200" dirty="0">
                <a:latin typeface="Times New Roman" panose="02020603050405020304" pitchFamily="18" charset="0"/>
                <a:cs typeface="Times New Roman" panose="02020603050405020304" pitchFamily="18" charset="0"/>
              </a:rPr>
              <a:t>Install Tomcat server.</a:t>
            </a:r>
          </a:p>
          <a:p>
            <a:r>
              <a:rPr lang="en-IN" sz="7200" dirty="0">
                <a:latin typeface="Times New Roman" panose="02020603050405020304" pitchFamily="18" charset="0"/>
                <a:cs typeface="Times New Roman" panose="02020603050405020304" pitchFamily="18" charset="0"/>
              </a:rPr>
              <a:t>Create slave4 node.</a:t>
            </a:r>
          </a:p>
          <a:p>
            <a:r>
              <a:rPr lang="en-IN" sz="7200" dirty="0">
                <a:latin typeface="Times New Roman" panose="02020603050405020304" pitchFamily="18" charset="0"/>
                <a:cs typeface="Times New Roman" panose="02020603050405020304" pitchFamily="18" charset="0"/>
              </a:rPr>
              <a:t>Select the label to build the project.</a:t>
            </a:r>
          </a:p>
          <a:p>
            <a:r>
              <a:rPr lang="en-IN" sz="7200" dirty="0">
                <a:latin typeface="Times New Roman" panose="02020603050405020304" pitchFamily="18" charset="0"/>
                <a:cs typeface="Times New Roman" panose="02020603050405020304" pitchFamily="18" charset="0"/>
              </a:rPr>
              <a:t>In execute shell provide the download commands to install tomcat and give required permissions.</a:t>
            </a:r>
          </a:p>
          <a:p>
            <a:endParaRPr lang="en-IN" sz="2000" dirty="0"/>
          </a:p>
          <a:p>
            <a:endParaRPr lang="en-IN" dirty="0"/>
          </a:p>
        </p:txBody>
      </p:sp>
      <p:pic>
        <p:nvPicPr>
          <p:cNvPr id="5" name="Content Placeholder 4">
            <a:extLst>
              <a:ext uri="{FF2B5EF4-FFF2-40B4-BE49-F238E27FC236}">
                <a16:creationId xmlns:a16="http://schemas.microsoft.com/office/drawing/2014/main" id="{A6632D82-9EA2-4141-0B38-4B3B123C2F18}"/>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285950" y="1433039"/>
            <a:ext cx="5094287" cy="2849711"/>
          </a:xfrm>
          <a:prstGeom prst="rect">
            <a:avLst/>
          </a:prstGeom>
          <a:noFill/>
          <a:ln>
            <a:noFill/>
          </a:ln>
        </p:spPr>
      </p:pic>
      <p:pic>
        <p:nvPicPr>
          <p:cNvPr id="6" name="Picture 5">
            <a:extLst>
              <a:ext uri="{FF2B5EF4-FFF2-40B4-BE49-F238E27FC236}">
                <a16:creationId xmlns:a16="http://schemas.microsoft.com/office/drawing/2014/main" id="{19775BA9-6DA1-83C0-EAD9-131FB61BBB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9661" y="3914686"/>
            <a:ext cx="5001014" cy="2490283"/>
          </a:xfrm>
          <a:prstGeom prst="rect">
            <a:avLst/>
          </a:prstGeom>
          <a:noFill/>
          <a:ln>
            <a:noFill/>
          </a:ln>
        </p:spPr>
      </p:pic>
      <p:sp>
        <p:nvSpPr>
          <p:cNvPr id="4" name="TextBox 3">
            <a:extLst>
              <a:ext uri="{FF2B5EF4-FFF2-40B4-BE49-F238E27FC236}">
                <a16:creationId xmlns:a16="http://schemas.microsoft.com/office/drawing/2014/main" id="{7BDC94AE-FBB3-CD6D-9FBF-683B21134CCC}"/>
              </a:ext>
            </a:extLst>
          </p:cNvPr>
          <p:cNvSpPr txBox="1"/>
          <p:nvPr/>
        </p:nvSpPr>
        <p:spPr>
          <a:xfrm>
            <a:off x="6363477" y="4664715"/>
            <a:ext cx="4693298" cy="923330"/>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Start the tomcat and access it using the public IP and tomcat port(8080).</a:t>
            </a:r>
          </a:p>
          <a:p>
            <a:endParaRPr lang="en-IN" dirty="0"/>
          </a:p>
        </p:txBody>
      </p:sp>
    </p:spTree>
    <p:extLst>
      <p:ext uri="{BB962C8B-B14F-4D97-AF65-F5344CB8AC3E}">
        <p14:creationId xmlns:p14="http://schemas.microsoft.com/office/powerpoint/2010/main" val="1353963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71E4-3987-0B5D-75A9-95D9947267DB}"/>
              </a:ext>
            </a:extLst>
          </p:cNvPr>
          <p:cNvSpPr>
            <a:spLocks noGrp="1"/>
          </p:cNvSpPr>
          <p:nvPr>
            <p:ph type="title"/>
          </p:nvPr>
        </p:nvSpPr>
        <p:spPr>
          <a:xfrm>
            <a:off x="913795" y="233265"/>
            <a:ext cx="10353761" cy="961054"/>
          </a:xfrm>
        </p:spPr>
        <p:txBody>
          <a:bodyPr/>
          <a:lstStyle/>
          <a:p>
            <a:r>
              <a:rPr lang="en-IN" dirty="0">
                <a:latin typeface="Times New Roman" panose="02020603050405020304" pitchFamily="18" charset="0"/>
                <a:cs typeface="Times New Roman" panose="02020603050405020304" pitchFamily="18" charset="0"/>
              </a:rPr>
              <a:t>Slave-5</a:t>
            </a:r>
          </a:p>
        </p:txBody>
      </p:sp>
      <p:sp>
        <p:nvSpPr>
          <p:cNvPr id="3" name="Content Placeholder 2">
            <a:extLst>
              <a:ext uri="{FF2B5EF4-FFF2-40B4-BE49-F238E27FC236}">
                <a16:creationId xmlns:a16="http://schemas.microsoft.com/office/drawing/2014/main" id="{5EDC163B-68BE-F651-9472-1CF75E6C4B7B}"/>
              </a:ext>
            </a:extLst>
          </p:cNvPr>
          <p:cNvSpPr>
            <a:spLocks noGrp="1"/>
          </p:cNvSpPr>
          <p:nvPr>
            <p:ph sz="half" idx="1"/>
          </p:nvPr>
        </p:nvSpPr>
        <p:spPr>
          <a:xfrm>
            <a:off x="633876" y="1456023"/>
            <a:ext cx="5664287" cy="2322877"/>
          </a:xfrm>
        </p:spPr>
        <p:txBody>
          <a:bodyPr>
            <a:normAutofit fontScale="25000" lnSpcReduction="20000"/>
          </a:bodyPr>
          <a:lstStyle/>
          <a:p>
            <a:r>
              <a:rPr lang="en-IN" sz="7200" dirty="0">
                <a:effectLst/>
                <a:latin typeface="Times New Roman" panose="02020603050405020304" pitchFamily="18" charset="0"/>
                <a:cs typeface="Times New Roman" panose="02020603050405020304" pitchFamily="18" charset="0"/>
              </a:rPr>
              <a:t>Deploy a static web application on either Nginx or Httpd.</a:t>
            </a:r>
          </a:p>
          <a:p>
            <a:r>
              <a:rPr lang="en-IN" sz="7200" dirty="0">
                <a:effectLst/>
                <a:latin typeface="Times New Roman" panose="02020603050405020304" pitchFamily="18" charset="0"/>
                <a:cs typeface="Times New Roman" panose="02020603050405020304" pitchFamily="18" charset="0"/>
              </a:rPr>
              <a:t>Create a slave5 node in Jenkins.</a:t>
            </a:r>
          </a:p>
          <a:p>
            <a:r>
              <a:rPr lang="en-IN" sz="7200" dirty="0">
                <a:effectLst/>
                <a:latin typeface="Times New Roman" panose="02020603050405020304" pitchFamily="18" charset="0"/>
                <a:cs typeface="Times New Roman" panose="02020603050405020304" pitchFamily="18" charset="0"/>
              </a:rPr>
              <a:t>Install git in slave5 server.</a:t>
            </a:r>
          </a:p>
          <a:p>
            <a:r>
              <a:rPr lang="en-IN" sz="7200" dirty="0">
                <a:effectLst/>
                <a:latin typeface="Times New Roman" panose="02020603050405020304" pitchFamily="18" charset="0"/>
                <a:cs typeface="Times New Roman" panose="02020603050405020304" pitchFamily="18" charset="0"/>
              </a:rPr>
              <a:t>Take the </a:t>
            </a:r>
            <a:r>
              <a:rPr lang="en-IN" sz="7200" dirty="0" err="1">
                <a:effectLst/>
                <a:latin typeface="Times New Roman" panose="02020603050405020304" pitchFamily="18" charset="0"/>
                <a:cs typeface="Times New Roman" panose="02020603050405020304" pitchFamily="18" charset="0"/>
              </a:rPr>
              <a:t>github</a:t>
            </a:r>
            <a:r>
              <a:rPr lang="en-IN" sz="7200" dirty="0">
                <a:effectLst/>
                <a:latin typeface="Times New Roman" panose="02020603050405020304" pitchFamily="18" charset="0"/>
                <a:cs typeface="Times New Roman" panose="02020603050405020304" pitchFamily="18" charset="0"/>
              </a:rPr>
              <a:t> </a:t>
            </a:r>
            <a:r>
              <a:rPr lang="en-IN" sz="7200" dirty="0" err="1">
                <a:effectLst/>
                <a:latin typeface="Times New Roman" panose="02020603050405020304" pitchFamily="18" charset="0"/>
                <a:cs typeface="Times New Roman" panose="02020603050405020304" pitchFamily="18" charset="0"/>
              </a:rPr>
              <a:t>url</a:t>
            </a:r>
            <a:r>
              <a:rPr lang="en-IN" sz="7200" dirty="0">
                <a:effectLst/>
                <a:latin typeface="Times New Roman" panose="02020603050405020304" pitchFamily="18" charset="0"/>
                <a:cs typeface="Times New Roman" panose="02020603050405020304" pitchFamily="18" charset="0"/>
              </a:rPr>
              <a:t> which is having the static web application code.</a:t>
            </a:r>
          </a:p>
          <a:p>
            <a:r>
              <a:rPr lang="en-IN" sz="7200" dirty="0">
                <a:effectLst/>
                <a:latin typeface="Times New Roman" panose="02020603050405020304" pitchFamily="18" charset="0"/>
                <a:cs typeface="Times New Roman" panose="02020603050405020304" pitchFamily="18" charset="0"/>
              </a:rPr>
              <a:t>Select the created label.</a:t>
            </a:r>
          </a:p>
          <a:p>
            <a:endParaRPr lang="en-IN" dirty="0"/>
          </a:p>
        </p:txBody>
      </p:sp>
      <p:pic>
        <p:nvPicPr>
          <p:cNvPr id="5" name="Content Placeholder 4">
            <a:extLst>
              <a:ext uri="{FF2B5EF4-FFF2-40B4-BE49-F238E27FC236}">
                <a16:creationId xmlns:a16="http://schemas.microsoft.com/office/drawing/2014/main" id="{32642438-C177-A815-EE81-589B6A5CBC3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714933" y="1494701"/>
            <a:ext cx="4689993" cy="2545453"/>
          </a:xfrm>
          <a:prstGeom prst="rect">
            <a:avLst/>
          </a:prstGeom>
          <a:noFill/>
          <a:ln>
            <a:noFill/>
          </a:ln>
        </p:spPr>
      </p:pic>
      <p:pic>
        <p:nvPicPr>
          <p:cNvPr id="6" name="Picture 5">
            <a:extLst>
              <a:ext uri="{FF2B5EF4-FFF2-40B4-BE49-F238E27FC236}">
                <a16:creationId xmlns:a16="http://schemas.microsoft.com/office/drawing/2014/main" id="{CAA60BF9-B887-DA3C-4B12-1158369B660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834" y="4083770"/>
            <a:ext cx="4843193" cy="2467500"/>
          </a:xfrm>
          <a:prstGeom prst="rect">
            <a:avLst/>
          </a:prstGeom>
          <a:noFill/>
          <a:ln>
            <a:noFill/>
          </a:ln>
        </p:spPr>
      </p:pic>
      <p:sp>
        <p:nvSpPr>
          <p:cNvPr id="4" name="TextBox 3">
            <a:extLst>
              <a:ext uri="{FF2B5EF4-FFF2-40B4-BE49-F238E27FC236}">
                <a16:creationId xmlns:a16="http://schemas.microsoft.com/office/drawing/2014/main" id="{AD45B7AC-00E0-261E-E3A3-55DA60090E35}"/>
              </a:ext>
            </a:extLst>
          </p:cNvPr>
          <p:cNvSpPr txBox="1"/>
          <p:nvPr/>
        </p:nvSpPr>
        <p:spPr>
          <a:xfrm>
            <a:off x="5812020" y="4301858"/>
            <a:ext cx="5746104" cy="203132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execute shell write the commands to move code files to nginx of httpd root directory and restart the page.</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Access the deployed web application using public IP address of slave5 server.</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30231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603AD-7809-1DC7-B952-D10D268F3D89}"/>
              </a:ext>
            </a:extLst>
          </p:cNvPr>
          <p:cNvSpPr>
            <a:spLocks noGrp="1"/>
          </p:cNvSpPr>
          <p:nvPr>
            <p:ph type="title"/>
          </p:nvPr>
        </p:nvSpPr>
        <p:spPr/>
        <p:txBody>
          <a:bodyPr/>
          <a:lstStyle/>
          <a:p>
            <a:r>
              <a:rPr lang="en-IN" dirty="0"/>
              <a:t>METHOD-2</a:t>
            </a:r>
          </a:p>
        </p:txBody>
      </p:sp>
      <p:sp>
        <p:nvSpPr>
          <p:cNvPr id="3" name="Content Placeholder 2">
            <a:extLst>
              <a:ext uri="{FF2B5EF4-FFF2-40B4-BE49-F238E27FC236}">
                <a16:creationId xmlns:a16="http://schemas.microsoft.com/office/drawing/2014/main" id="{5DF83ED4-00C3-ADAC-E4B1-E52638C55D15}"/>
              </a:ext>
            </a:extLst>
          </p:cNvPr>
          <p:cNvSpPr>
            <a:spLocks noGrp="1"/>
          </p:cNvSpPr>
          <p:nvPr>
            <p:ph idx="1"/>
          </p:nvPr>
        </p:nvSpPr>
        <p:spPr/>
        <p:txBody>
          <a:bodyPr>
            <a:normAutofit lnSpcReduction="10000"/>
          </a:bodyPr>
          <a:lstStyle/>
          <a:p>
            <a:r>
              <a:rPr lang="en-IN" sz="2000" dirty="0"/>
              <a:t>Master and Slave Nodes Configuration:</a:t>
            </a:r>
          </a:p>
          <a:p>
            <a:r>
              <a:rPr lang="en-IN" sz="2000" dirty="0"/>
              <a:t>Master: Controls all deployment processes.</a:t>
            </a:r>
          </a:p>
          <a:p>
            <a:r>
              <a:rPr lang="en-IN" sz="2000" dirty="0"/>
              <a:t>Slave Nodes:</a:t>
            </a:r>
          </a:p>
          <a:p>
            <a:r>
              <a:rPr lang="en-IN" sz="2000" dirty="0"/>
              <a:t>Slave-1: Manual deployment of a Python web application.</a:t>
            </a:r>
          </a:p>
          <a:p>
            <a:r>
              <a:rPr lang="en-IN" sz="2000" dirty="0"/>
              <a:t>Slave-2: Python web app deployment using a Bash script.</a:t>
            </a:r>
          </a:p>
          <a:p>
            <a:r>
              <a:rPr lang="en-IN" sz="2000" dirty="0"/>
              <a:t>Slave-3: Use Terraform to provision infrastructure and deploy the Python app.</a:t>
            </a:r>
          </a:p>
          <a:p>
            <a:r>
              <a:rPr lang="en-IN" sz="2000" dirty="0"/>
              <a:t>Slave-4: Manual deployment of a Java-based application.</a:t>
            </a:r>
          </a:p>
          <a:p>
            <a:r>
              <a:rPr lang="en-IN" sz="2000" dirty="0"/>
              <a:t>Slave-5: Java app deployment using a Bash script executed via shell.</a:t>
            </a:r>
          </a:p>
          <a:p>
            <a:endParaRPr lang="en-IN" dirty="0"/>
          </a:p>
        </p:txBody>
      </p:sp>
    </p:spTree>
    <p:extLst>
      <p:ext uri="{BB962C8B-B14F-4D97-AF65-F5344CB8AC3E}">
        <p14:creationId xmlns:p14="http://schemas.microsoft.com/office/powerpoint/2010/main" val="160789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67BB03-609E-3F98-95C8-512A979C3D2A}"/>
              </a:ext>
            </a:extLst>
          </p:cNvPr>
          <p:cNvSpPr>
            <a:spLocks noGrp="1"/>
          </p:cNvSpPr>
          <p:nvPr>
            <p:ph type="title"/>
          </p:nvPr>
        </p:nvSpPr>
        <p:spPr>
          <a:xfrm>
            <a:off x="913795" y="149291"/>
            <a:ext cx="10353761" cy="917510"/>
          </a:xfrm>
        </p:spPr>
        <p:txBody>
          <a:bodyPr/>
          <a:lstStyle/>
          <a:p>
            <a:r>
              <a:rPr lang="en-IN" dirty="0">
                <a:latin typeface="Times New Roman" panose="02020603050405020304" pitchFamily="18" charset="0"/>
                <a:cs typeface="Times New Roman" panose="02020603050405020304" pitchFamily="18" charset="0"/>
              </a:rPr>
              <a:t>Slave-1</a:t>
            </a:r>
          </a:p>
        </p:txBody>
      </p:sp>
      <p:sp>
        <p:nvSpPr>
          <p:cNvPr id="5" name="Content Placeholder 4">
            <a:extLst>
              <a:ext uri="{FF2B5EF4-FFF2-40B4-BE49-F238E27FC236}">
                <a16:creationId xmlns:a16="http://schemas.microsoft.com/office/drawing/2014/main" id="{5EA4256D-A95D-014A-403F-EE7A6ED6D092}"/>
              </a:ext>
            </a:extLst>
          </p:cNvPr>
          <p:cNvSpPr>
            <a:spLocks noGrp="1"/>
          </p:cNvSpPr>
          <p:nvPr>
            <p:ph sz="half" idx="1"/>
          </p:nvPr>
        </p:nvSpPr>
        <p:spPr>
          <a:xfrm>
            <a:off x="410547" y="1390261"/>
            <a:ext cx="5609252" cy="2472612"/>
          </a:xfrm>
        </p:spPr>
        <p:txBody>
          <a:bodyPr>
            <a:normAutofit/>
          </a:bodyPr>
          <a:lstStyle/>
          <a:p>
            <a:r>
              <a:rPr lang="en-IN" sz="1800" dirty="0">
                <a:latin typeface="Times New Roman" panose="02020603050405020304" pitchFamily="18" charset="0"/>
                <a:cs typeface="Times New Roman" panose="02020603050405020304" pitchFamily="18" charset="0"/>
              </a:rPr>
              <a:t>1. Python Web Application Deployment:</a:t>
            </a:r>
          </a:p>
          <a:p>
            <a:pPr algn="just"/>
            <a:r>
              <a:rPr lang="en-IN" sz="1800" dirty="0">
                <a:latin typeface="Times New Roman" panose="02020603050405020304" pitchFamily="18" charset="0"/>
                <a:cs typeface="Times New Roman" panose="02020603050405020304" pitchFamily="18" charset="0"/>
              </a:rPr>
              <a:t>Manually set up Python app environment and deploy the app.</a:t>
            </a:r>
          </a:p>
          <a:p>
            <a:r>
              <a:rPr lang="en-IN" sz="1800" dirty="0">
                <a:latin typeface="Times New Roman" panose="02020603050405020304" pitchFamily="18" charset="0"/>
                <a:cs typeface="Times New Roman" panose="02020603050405020304" pitchFamily="18" charset="0"/>
              </a:rPr>
              <a:t>In execute shell write commands to install python, and pip3.</a:t>
            </a:r>
          </a:p>
          <a:p>
            <a:r>
              <a:rPr lang="en-IN" sz="1800" dirty="0">
                <a:latin typeface="Times New Roman" panose="02020603050405020304" pitchFamily="18" charset="0"/>
                <a:cs typeface="Times New Roman" panose="02020603050405020304" pitchFamily="18" charset="0"/>
              </a:rPr>
              <a:t>Clone the python application repository.</a:t>
            </a:r>
          </a:p>
        </p:txBody>
      </p:sp>
      <p:pic>
        <p:nvPicPr>
          <p:cNvPr id="7" name="Content Placeholder 6">
            <a:extLst>
              <a:ext uri="{FF2B5EF4-FFF2-40B4-BE49-F238E27FC236}">
                <a16:creationId xmlns:a16="http://schemas.microsoft.com/office/drawing/2014/main" id="{79348C8F-4E1C-4EB7-B644-6D73E9BFC9E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47207" y="1334277"/>
            <a:ext cx="5094287" cy="2687215"/>
          </a:xfrm>
          <a:prstGeom prst="rect">
            <a:avLst/>
          </a:prstGeom>
          <a:noFill/>
          <a:ln>
            <a:noFill/>
          </a:ln>
        </p:spPr>
      </p:pic>
      <p:pic>
        <p:nvPicPr>
          <p:cNvPr id="8" name="Picture 7">
            <a:extLst>
              <a:ext uri="{FF2B5EF4-FFF2-40B4-BE49-F238E27FC236}">
                <a16:creationId xmlns:a16="http://schemas.microsoft.com/office/drawing/2014/main" id="{670183CB-3090-A581-2464-CD399FC5FF1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547" y="4021493"/>
            <a:ext cx="5402424" cy="2687215"/>
          </a:xfrm>
          <a:prstGeom prst="rect">
            <a:avLst/>
          </a:prstGeom>
          <a:noFill/>
          <a:ln>
            <a:noFill/>
          </a:ln>
        </p:spPr>
      </p:pic>
      <p:sp>
        <p:nvSpPr>
          <p:cNvPr id="2" name="TextBox 1">
            <a:extLst>
              <a:ext uri="{FF2B5EF4-FFF2-40B4-BE49-F238E27FC236}">
                <a16:creationId xmlns:a16="http://schemas.microsoft.com/office/drawing/2014/main" id="{1099B184-C808-98C7-00E2-33E8B24774A4}"/>
              </a:ext>
            </a:extLst>
          </p:cNvPr>
          <p:cNvSpPr txBox="1"/>
          <p:nvPr/>
        </p:nvSpPr>
        <p:spPr>
          <a:xfrm>
            <a:off x="6019799" y="4344952"/>
            <a:ext cx="5316895" cy="244682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Install the requirements of python application “pip3 install –r requirements.txt”.</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Run the command to deploy the app “python3 app.py”</a:t>
            </a:r>
          </a:p>
          <a:p>
            <a:pPr algn="just">
              <a:lnSpc>
                <a:spcPct val="150000"/>
              </a:lnSpc>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37141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7DAD2C-75A7-98D2-FB2B-0CEAA6816D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429" y="242596"/>
            <a:ext cx="5624503" cy="3186405"/>
          </a:xfrm>
          <a:prstGeom prst="rect">
            <a:avLst/>
          </a:prstGeom>
          <a:noFill/>
          <a:ln>
            <a:noFill/>
          </a:ln>
        </p:spPr>
      </p:pic>
      <p:pic>
        <p:nvPicPr>
          <p:cNvPr id="6" name="Picture 5">
            <a:extLst>
              <a:ext uri="{FF2B5EF4-FFF2-40B4-BE49-F238E27FC236}">
                <a16:creationId xmlns:a16="http://schemas.microsoft.com/office/drawing/2014/main" id="{ECAE2677-A3E8-9FC3-8382-59B9DC2657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018" y="242597"/>
            <a:ext cx="5624503" cy="3186404"/>
          </a:xfrm>
          <a:prstGeom prst="rect">
            <a:avLst/>
          </a:prstGeom>
          <a:noFill/>
          <a:ln>
            <a:noFill/>
          </a:ln>
        </p:spPr>
      </p:pic>
      <p:pic>
        <p:nvPicPr>
          <p:cNvPr id="7" name="Picture 6">
            <a:extLst>
              <a:ext uri="{FF2B5EF4-FFF2-40B4-BE49-F238E27FC236}">
                <a16:creationId xmlns:a16="http://schemas.microsoft.com/office/drawing/2014/main" id="{E99FCE46-9C01-867C-61FD-CD92A200D49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429" y="3666931"/>
            <a:ext cx="5660571" cy="3032449"/>
          </a:xfrm>
          <a:prstGeom prst="rect">
            <a:avLst/>
          </a:prstGeom>
          <a:noFill/>
          <a:ln>
            <a:noFill/>
          </a:ln>
        </p:spPr>
      </p:pic>
      <p:pic>
        <p:nvPicPr>
          <p:cNvPr id="8" name="Picture 7">
            <a:extLst>
              <a:ext uri="{FF2B5EF4-FFF2-40B4-BE49-F238E27FC236}">
                <a16:creationId xmlns:a16="http://schemas.microsoft.com/office/drawing/2014/main" id="{E9BBF88D-183C-F55E-1E7B-E35F1E23616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0019" y="3666931"/>
            <a:ext cx="5731510" cy="3032449"/>
          </a:xfrm>
          <a:prstGeom prst="rect">
            <a:avLst/>
          </a:prstGeom>
          <a:noFill/>
          <a:ln>
            <a:noFill/>
          </a:ln>
        </p:spPr>
      </p:pic>
    </p:spTree>
    <p:extLst>
      <p:ext uri="{BB962C8B-B14F-4D97-AF65-F5344CB8AC3E}">
        <p14:creationId xmlns:p14="http://schemas.microsoft.com/office/powerpoint/2010/main" val="1607221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C3B4-9976-19BA-E70D-E9A14C16D890}"/>
              </a:ext>
            </a:extLst>
          </p:cNvPr>
          <p:cNvSpPr>
            <a:spLocks noGrp="1"/>
          </p:cNvSpPr>
          <p:nvPr>
            <p:ph type="title"/>
          </p:nvPr>
        </p:nvSpPr>
        <p:spPr>
          <a:xfrm>
            <a:off x="913795" y="-139958"/>
            <a:ext cx="10353761" cy="1343608"/>
          </a:xfrm>
        </p:spPr>
        <p:txBody>
          <a:bodyPr/>
          <a:lstStyle/>
          <a:p>
            <a:r>
              <a:rPr lang="en-IN" dirty="0">
                <a:effectLst/>
                <a:latin typeface="Times New Roman" panose="02020603050405020304" pitchFamily="18" charset="0"/>
                <a:cs typeface="Times New Roman" panose="02020603050405020304" pitchFamily="18" charset="0"/>
              </a:rPr>
              <a:t>Slave-2</a:t>
            </a:r>
          </a:p>
        </p:txBody>
      </p:sp>
      <p:sp>
        <p:nvSpPr>
          <p:cNvPr id="3" name="Content Placeholder 2">
            <a:extLst>
              <a:ext uri="{FF2B5EF4-FFF2-40B4-BE49-F238E27FC236}">
                <a16:creationId xmlns:a16="http://schemas.microsoft.com/office/drawing/2014/main" id="{7B590DFC-A5F6-58F4-2287-37B63C70BB7F}"/>
              </a:ext>
            </a:extLst>
          </p:cNvPr>
          <p:cNvSpPr>
            <a:spLocks noGrp="1"/>
          </p:cNvSpPr>
          <p:nvPr>
            <p:ph sz="half" idx="1"/>
          </p:nvPr>
        </p:nvSpPr>
        <p:spPr>
          <a:xfrm>
            <a:off x="364088" y="1436914"/>
            <a:ext cx="5655711" cy="2453951"/>
          </a:xfrm>
        </p:spPr>
        <p:txBody>
          <a:bodyPr>
            <a:normAutofit/>
          </a:bodyPr>
          <a:lstStyle/>
          <a:p>
            <a:r>
              <a:rPr lang="en-IN" sz="1800" dirty="0">
                <a:latin typeface="Times New Roman" panose="02020603050405020304" pitchFamily="18" charset="0"/>
                <a:cs typeface="Times New Roman" panose="02020603050405020304" pitchFamily="18" charset="0"/>
              </a:rPr>
              <a:t>Deploy python application using Bash Script.</a:t>
            </a:r>
          </a:p>
          <a:p>
            <a:r>
              <a:rPr lang="en-IN" sz="1800" dirty="0">
                <a:latin typeface="Times New Roman" panose="02020603050405020304" pitchFamily="18" charset="0"/>
                <a:cs typeface="Times New Roman" panose="02020603050405020304" pitchFamily="18" charset="0"/>
              </a:rPr>
              <a:t>Create slave2 node and select the created label.</a:t>
            </a:r>
          </a:p>
          <a:p>
            <a:r>
              <a:rPr lang="en-IN" sz="1800" dirty="0">
                <a:latin typeface="Times New Roman" panose="02020603050405020304" pitchFamily="18" charset="0"/>
                <a:cs typeface="Times New Roman" panose="02020603050405020304" pitchFamily="18" charset="0"/>
              </a:rPr>
              <a:t>Write a Bash script in execute shell to automate the Python app deployment.</a:t>
            </a:r>
          </a:p>
          <a:p>
            <a:endParaRPr lang="en-IN" dirty="0"/>
          </a:p>
        </p:txBody>
      </p:sp>
      <p:pic>
        <p:nvPicPr>
          <p:cNvPr id="5" name="Content Placeholder 4">
            <a:extLst>
              <a:ext uri="{FF2B5EF4-FFF2-40B4-BE49-F238E27FC236}">
                <a16:creationId xmlns:a16="http://schemas.microsoft.com/office/drawing/2014/main" id="{4095F121-72E6-D9C2-9957-8AF1CB20530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46412" y="1203649"/>
            <a:ext cx="5225763" cy="3564293"/>
          </a:xfrm>
          <a:prstGeom prst="rect">
            <a:avLst/>
          </a:prstGeom>
          <a:noFill/>
          <a:ln>
            <a:noFill/>
          </a:ln>
        </p:spPr>
      </p:pic>
      <p:pic>
        <p:nvPicPr>
          <p:cNvPr id="6" name="Picture 5">
            <a:extLst>
              <a:ext uri="{FF2B5EF4-FFF2-40B4-BE49-F238E27FC236}">
                <a16:creationId xmlns:a16="http://schemas.microsoft.com/office/drawing/2014/main" id="{E580F692-6BB4-6206-E5A4-3B9FBAA01F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825" y="3596891"/>
            <a:ext cx="5470850" cy="2864613"/>
          </a:xfrm>
          <a:prstGeom prst="rect">
            <a:avLst/>
          </a:prstGeom>
          <a:noFill/>
          <a:ln>
            <a:noFill/>
          </a:ln>
        </p:spPr>
      </p:pic>
      <p:sp>
        <p:nvSpPr>
          <p:cNvPr id="4" name="TextBox 3">
            <a:extLst>
              <a:ext uri="{FF2B5EF4-FFF2-40B4-BE49-F238E27FC236}">
                <a16:creationId xmlns:a16="http://schemas.microsoft.com/office/drawing/2014/main" id="{75CF58D9-57C5-47E5-9E88-C4FA272E4208}"/>
              </a:ext>
            </a:extLst>
          </p:cNvPr>
          <p:cNvSpPr txBox="1"/>
          <p:nvPr/>
        </p:nvSpPr>
        <p:spPr>
          <a:xfrm>
            <a:off x="6605212" y="4917233"/>
            <a:ext cx="4170785" cy="646331"/>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Access the application using the slave2 public IP address.</a:t>
            </a:r>
          </a:p>
        </p:txBody>
      </p:sp>
    </p:spTree>
    <p:extLst>
      <p:ext uri="{BB962C8B-B14F-4D97-AF65-F5344CB8AC3E}">
        <p14:creationId xmlns:p14="http://schemas.microsoft.com/office/powerpoint/2010/main" val="2646731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1F52-C4BC-CC3C-05F4-905E92082DE3}"/>
              </a:ext>
            </a:extLst>
          </p:cNvPr>
          <p:cNvSpPr>
            <a:spLocks noGrp="1"/>
          </p:cNvSpPr>
          <p:nvPr>
            <p:ph type="title"/>
          </p:nvPr>
        </p:nvSpPr>
        <p:spPr>
          <a:xfrm>
            <a:off x="913795" y="289250"/>
            <a:ext cx="10353761" cy="866372"/>
          </a:xfrm>
        </p:spPr>
        <p:txBody>
          <a:bodyPr/>
          <a:lstStyle/>
          <a:p>
            <a:r>
              <a:rPr lang="en-IN" dirty="0">
                <a:effectLst/>
                <a:latin typeface="Times New Roman" panose="02020603050405020304" pitchFamily="18" charset="0"/>
                <a:cs typeface="Times New Roman" panose="02020603050405020304" pitchFamily="18" charset="0"/>
              </a:rPr>
              <a:t>Slave-3</a:t>
            </a:r>
          </a:p>
        </p:txBody>
      </p:sp>
      <p:sp>
        <p:nvSpPr>
          <p:cNvPr id="3" name="Content Placeholder 2">
            <a:extLst>
              <a:ext uri="{FF2B5EF4-FFF2-40B4-BE49-F238E27FC236}">
                <a16:creationId xmlns:a16="http://schemas.microsoft.com/office/drawing/2014/main" id="{5C65F090-01C6-0E88-BD3B-B90108C37693}"/>
              </a:ext>
            </a:extLst>
          </p:cNvPr>
          <p:cNvSpPr>
            <a:spLocks noGrp="1"/>
          </p:cNvSpPr>
          <p:nvPr>
            <p:ph sz="half" idx="1"/>
          </p:nvPr>
        </p:nvSpPr>
        <p:spPr>
          <a:xfrm>
            <a:off x="391886" y="1527359"/>
            <a:ext cx="5478623" cy="2176894"/>
          </a:xfrm>
        </p:spPr>
        <p:txBody>
          <a:bodyPr>
            <a:normAutofit/>
          </a:bodyPr>
          <a:lstStyle/>
          <a:p>
            <a:r>
              <a:rPr lang="en-IN" sz="1800" dirty="0">
                <a:latin typeface="Times New Roman" panose="02020603050405020304" pitchFamily="18" charset="0"/>
                <a:cs typeface="Times New Roman" panose="02020603050405020304" pitchFamily="18" charset="0"/>
              </a:rPr>
              <a:t>Deploy python application using Terraform with Jenkins.</a:t>
            </a:r>
          </a:p>
          <a:p>
            <a:r>
              <a:rPr lang="en-IN" sz="1800" dirty="0">
                <a:latin typeface="Times New Roman" panose="02020603050405020304" pitchFamily="18" charset="0"/>
                <a:cs typeface="Times New Roman" panose="02020603050405020304" pitchFamily="18" charset="0"/>
              </a:rPr>
              <a:t>Use Terraform to provision infrastructure and deploy the Python app.</a:t>
            </a:r>
          </a:p>
          <a:p>
            <a:r>
              <a:rPr lang="en-IN" sz="1800" dirty="0">
                <a:latin typeface="Times New Roman" panose="02020603050405020304" pitchFamily="18" charset="0"/>
                <a:cs typeface="Times New Roman" panose="02020603050405020304" pitchFamily="18" charset="0"/>
              </a:rPr>
              <a:t>Install </a:t>
            </a:r>
            <a:r>
              <a:rPr lang="en-IN" sz="1800" dirty="0" err="1">
                <a:latin typeface="Times New Roman" panose="02020603050405020304" pitchFamily="18" charset="0"/>
                <a:cs typeface="Times New Roman" panose="02020603050405020304" pitchFamily="18" charset="0"/>
              </a:rPr>
              <a:t>aws</a:t>
            </a:r>
            <a:r>
              <a:rPr lang="en-IN" sz="1800" dirty="0">
                <a:latin typeface="Times New Roman" panose="02020603050405020304" pitchFamily="18" charset="0"/>
                <a:cs typeface="Times New Roman" panose="02020603050405020304" pitchFamily="18" charset="0"/>
              </a:rPr>
              <a:t> credentials plugin.</a:t>
            </a:r>
          </a:p>
          <a:p>
            <a:endParaRPr lang="en-IN" sz="2000" dirty="0"/>
          </a:p>
          <a:p>
            <a:endParaRPr lang="en-IN" dirty="0"/>
          </a:p>
        </p:txBody>
      </p:sp>
      <p:pic>
        <p:nvPicPr>
          <p:cNvPr id="5" name="Content Placeholder 4">
            <a:extLst>
              <a:ext uri="{FF2B5EF4-FFF2-40B4-BE49-F238E27FC236}">
                <a16:creationId xmlns:a16="http://schemas.microsoft.com/office/drawing/2014/main" id="{F4F3CC03-1000-097F-8B2E-1D99C9F512F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5870509" y="1363411"/>
            <a:ext cx="5263065" cy="2687215"/>
          </a:xfrm>
          <a:prstGeom prst="rect">
            <a:avLst/>
          </a:prstGeom>
          <a:noFill/>
          <a:ln>
            <a:noFill/>
          </a:ln>
        </p:spPr>
      </p:pic>
      <p:pic>
        <p:nvPicPr>
          <p:cNvPr id="6" name="Picture 5">
            <a:extLst>
              <a:ext uri="{FF2B5EF4-FFF2-40B4-BE49-F238E27FC236}">
                <a16:creationId xmlns:a16="http://schemas.microsoft.com/office/drawing/2014/main" id="{5C241596-FDDA-8AF2-7940-19281330C4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134" y="3974841"/>
            <a:ext cx="4907869" cy="2687216"/>
          </a:xfrm>
          <a:prstGeom prst="rect">
            <a:avLst/>
          </a:prstGeom>
          <a:noFill/>
          <a:ln>
            <a:noFill/>
          </a:ln>
        </p:spPr>
      </p:pic>
      <p:sp>
        <p:nvSpPr>
          <p:cNvPr id="4" name="TextBox 3">
            <a:extLst>
              <a:ext uri="{FF2B5EF4-FFF2-40B4-BE49-F238E27FC236}">
                <a16:creationId xmlns:a16="http://schemas.microsoft.com/office/drawing/2014/main" id="{F846629B-1927-3781-868C-AB0460A19AF1}"/>
              </a:ext>
            </a:extLst>
          </p:cNvPr>
          <p:cNvSpPr txBox="1"/>
          <p:nvPr/>
        </p:nvSpPr>
        <p:spPr>
          <a:xfrm>
            <a:off x="5870509" y="4258415"/>
            <a:ext cx="4673083" cy="212006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Install terraform and initialize in the created files.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Check the plan using “terraform plan”</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Create the resources and deploy app using “terraform apply –auto-approve”.</a:t>
            </a:r>
          </a:p>
        </p:txBody>
      </p:sp>
    </p:spTree>
    <p:extLst>
      <p:ext uri="{BB962C8B-B14F-4D97-AF65-F5344CB8AC3E}">
        <p14:creationId xmlns:p14="http://schemas.microsoft.com/office/powerpoint/2010/main" val="4258151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4CDD80-79AE-EB6E-1F87-CDEE04B0545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253" y="205104"/>
            <a:ext cx="5731510" cy="3107263"/>
          </a:xfrm>
          <a:prstGeom prst="rect">
            <a:avLst/>
          </a:prstGeom>
          <a:noFill/>
          <a:ln>
            <a:noFill/>
          </a:ln>
        </p:spPr>
      </p:pic>
      <p:pic>
        <p:nvPicPr>
          <p:cNvPr id="6" name="Picture 5">
            <a:extLst>
              <a:ext uri="{FF2B5EF4-FFF2-40B4-BE49-F238E27FC236}">
                <a16:creationId xmlns:a16="http://schemas.microsoft.com/office/drawing/2014/main" id="{75312068-AD9C-4C25-5FAA-2B96B6EEE87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147" y="205104"/>
            <a:ext cx="5565412" cy="3032618"/>
          </a:xfrm>
          <a:prstGeom prst="rect">
            <a:avLst/>
          </a:prstGeom>
          <a:noFill/>
          <a:ln>
            <a:noFill/>
          </a:ln>
        </p:spPr>
      </p:pic>
      <p:pic>
        <p:nvPicPr>
          <p:cNvPr id="7" name="Picture 6">
            <a:extLst>
              <a:ext uri="{FF2B5EF4-FFF2-40B4-BE49-F238E27FC236}">
                <a16:creationId xmlns:a16="http://schemas.microsoft.com/office/drawing/2014/main" id="{5CE40236-6558-E8B5-E47D-8345AC8516F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253" y="3429001"/>
            <a:ext cx="5731510" cy="3223896"/>
          </a:xfrm>
          <a:prstGeom prst="rect">
            <a:avLst/>
          </a:prstGeom>
          <a:noFill/>
          <a:ln>
            <a:noFill/>
          </a:ln>
        </p:spPr>
      </p:pic>
      <p:pic>
        <p:nvPicPr>
          <p:cNvPr id="8" name="Picture 7">
            <a:extLst>
              <a:ext uri="{FF2B5EF4-FFF2-40B4-BE49-F238E27FC236}">
                <a16:creationId xmlns:a16="http://schemas.microsoft.com/office/drawing/2014/main" id="{97988779-E8EC-E497-0717-F32A86D9C83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4147" y="3429001"/>
            <a:ext cx="5687637" cy="3223895"/>
          </a:xfrm>
          <a:prstGeom prst="rect">
            <a:avLst/>
          </a:prstGeom>
          <a:noFill/>
          <a:ln>
            <a:noFill/>
          </a:ln>
        </p:spPr>
      </p:pic>
    </p:spTree>
    <p:extLst>
      <p:ext uri="{BB962C8B-B14F-4D97-AF65-F5344CB8AC3E}">
        <p14:creationId xmlns:p14="http://schemas.microsoft.com/office/powerpoint/2010/main" val="2109977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65E6-A17C-66FA-D1EE-B41605CABDEC}"/>
              </a:ext>
            </a:extLst>
          </p:cNvPr>
          <p:cNvSpPr>
            <a:spLocks noGrp="1"/>
          </p:cNvSpPr>
          <p:nvPr>
            <p:ph type="title"/>
          </p:nvPr>
        </p:nvSpPr>
        <p:spPr>
          <a:xfrm>
            <a:off x="913795" y="167951"/>
            <a:ext cx="10353761" cy="898849"/>
          </a:xfrm>
        </p:spPr>
        <p:txBody>
          <a:bodyPr/>
          <a:lstStyle/>
          <a:p>
            <a:r>
              <a:rPr lang="en-IN" dirty="0">
                <a:latin typeface="Times New Roman" panose="02020603050405020304" pitchFamily="18" charset="0"/>
                <a:cs typeface="Times New Roman" panose="02020603050405020304" pitchFamily="18" charset="0"/>
              </a:rPr>
              <a:t>Slave-4</a:t>
            </a:r>
          </a:p>
        </p:txBody>
      </p:sp>
      <p:sp>
        <p:nvSpPr>
          <p:cNvPr id="3" name="Content Placeholder 2">
            <a:extLst>
              <a:ext uri="{FF2B5EF4-FFF2-40B4-BE49-F238E27FC236}">
                <a16:creationId xmlns:a16="http://schemas.microsoft.com/office/drawing/2014/main" id="{D4012608-84DA-4E22-F64C-0C935852A13D}"/>
              </a:ext>
            </a:extLst>
          </p:cNvPr>
          <p:cNvSpPr>
            <a:spLocks noGrp="1"/>
          </p:cNvSpPr>
          <p:nvPr>
            <p:ph sz="half" idx="1"/>
          </p:nvPr>
        </p:nvSpPr>
        <p:spPr>
          <a:xfrm>
            <a:off x="482764" y="1334278"/>
            <a:ext cx="6104648" cy="2612571"/>
          </a:xfrm>
        </p:spPr>
        <p:txBody>
          <a:bodyPr>
            <a:normAutofit fontScale="92500" lnSpcReduction="10000"/>
          </a:bodyPr>
          <a:lstStyle/>
          <a:p>
            <a:r>
              <a:rPr lang="en-IN" sz="1800" dirty="0">
                <a:latin typeface="Times New Roman" panose="02020603050405020304" pitchFamily="18" charset="0"/>
                <a:cs typeface="Times New Roman" panose="02020603050405020304" pitchFamily="18" charset="0"/>
              </a:rPr>
              <a:t>Java-Based Application Deployment:</a:t>
            </a:r>
          </a:p>
          <a:p>
            <a:r>
              <a:rPr lang="en-IN" sz="1800" dirty="0">
                <a:latin typeface="Times New Roman" panose="02020603050405020304" pitchFamily="18" charset="0"/>
                <a:cs typeface="Times New Roman" panose="02020603050405020304" pitchFamily="18" charset="0"/>
              </a:rPr>
              <a:t>Manually install and deploy a Java-based app (e.g., WAR file on Tomcat).</a:t>
            </a:r>
          </a:p>
          <a:p>
            <a:r>
              <a:rPr lang="en-IN" sz="1800" dirty="0">
                <a:latin typeface="Times New Roman" panose="02020603050405020304" pitchFamily="18" charset="0"/>
                <a:cs typeface="Times New Roman" panose="02020603050405020304" pitchFamily="18" charset="0"/>
              </a:rPr>
              <a:t>Install maven and generate target file.</a:t>
            </a:r>
          </a:p>
          <a:p>
            <a:r>
              <a:rPr lang="en-IN" sz="1800" dirty="0">
                <a:latin typeface="Times New Roman" panose="02020603050405020304" pitchFamily="18" charset="0"/>
                <a:cs typeface="Times New Roman" panose="02020603050405020304" pitchFamily="18" charset="0"/>
              </a:rPr>
              <a:t>Install and setup tomcat in slave4 server.</a:t>
            </a:r>
          </a:p>
          <a:p>
            <a:r>
              <a:rPr lang="en-IN" sz="1800" dirty="0">
                <a:latin typeface="Times New Roman" panose="02020603050405020304" pitchFamily="18" charset="0"/>
                <a:cs typeface="Times New Roman" panose="02020603050405020304" pitchFamily="18" charset="0"/>
              </a:rPr>
              <a:t>Install deploy war ear to container plugin to deploy application into tomcat.</a:t>
            </a: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dirty="0"/>
          </a:p>
        </p:txBody>
      </p:sp>
      <p:pic>
        <p:nvPicPr>
          <p:cNvPr id="5" name="Content Placeholder 4">
            <a:extLst>
              <a:ext uri="{FF2B5EF4-FFF2-40B4-BE49-F238E27FC236}">
                <a16:creationId xmlns:a16="http://schemas.microsoft.com/office/drawing/2014/main" id="{828572F1-C009-664B-1660-83D9C14A20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837881" y="1208314"/>
            <a:ext cx="4976293" cy="2481943"/>
          </a:xfrm>
          <a:prstGeom prst="rect">
            <a:avLst/>
          </a:prstGeom>
          <a:noFill/>
          <a:ln>
            <a:noFill/>
          </a:ln>
        </p:spPr>
      </p:pic>
      <p:pic>
        <p:nvPicPr>
          <p:cNvPr id="6" name="Picture 5">
            <a:extLst>
              <a:ext uri="{FF2B5EF4-FFF2-40B4-BE49-F238E27FC236}">
                <a16:creationId xmlns:a16="http://schemas.microsoft.com/office/drawing/2014/main" id="{2EAF1E8D-A55A-06CC-FA86-51413658F1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9673" y="4208106"/>
            <a:ext cx="4971002" cy="2481942"/>
          </a:xfrm>
          <a:prstGeom prst="rect">
            <a:avLst/>
          </a:prstGeom>
          <a:noFill/>
          <a:ln>
            <a:noFill/>
          </a:ln>
        </p:spPr>
      </p:pic>
      <p:pic>
        <p:nvPicPr>
          <p:cNvPr id="7" name="Picture 6">
            <a:extLst>
              <a:ext uri="{FF2B5EF4-FFF2-40B4-BE49-F238E27FC236}">
                <a16:creationId xmlns:a16="http://schemas.microsoft.com/office/drawing/2014/main" id="{096101F5-8EB7-A101-5A6F-EA53062B00B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7881" y="3946849"/>
            <a:ext cx="4871355" cy="2481942"/>
          </a:xfrm>
          <a:prstGeom prst="rect">
            <a:avLst/>
          </a:prstGeom>
          <a:noFill/>
          <a:ln>
            <a:noFill/>
          </a:ln>
        </p:spPr>
      </p:pic>
    </p:spTree>
    <p:extLst>
      <p:ext uri="{BB962C8B-B14F-4D97-AF65-F5344CB8AC3E}">
        <p14:creationId xmlns:p14="http://schemas.microsoft.com/office/powerpoint/2010/main" val="1512723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E04DAA-2C98-71AB-0B2E-4DDD6660B3C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934" y="193527"/>
            <a:ext cx="5607699" cy="2950890"/>
          </a:xfrm>
          <a:prstGeom prst="rect">
            <a:avLst/>
          </a:prstGeom>
          <a:noFill/>
          <a:ln>
            <a:noFill/>
          </a:ln>
        </p:spPr>
      </p:pic>
      <p:pic>
        <p:nvPicPr>
          <p:cNvPr id="6" name="Picture 5">
            <a:extLst>
              <a:ext uri="{FF2B5EF4-FFF2-40B4-BE49-F238E27FC236}">
                <a16:creationId xmlns:a16="http://schemas.microsoft.com/office/drawing/2014/main" id="{DD984FBE-B772-F172-B7FD-5BCBDE5FC46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93527"/>
            <a:ext cx="5731510" cy="2950890"/>
          </a:xfrm>
          <a:prstGeom prst="rect">
            <a:avLst/>
          </a:prstGeom>
          <a:noFill/>
          <a:ln>
            <a:noFill/>
          </a:ln>
        </p:spPr>
      </p:pic>
      <p:pic>
        <p:nvPicPr>
          <p:cNvPr id="7" name="Picture 6">
            <a:extLst>
              <a:ext uri="{FF2B5EF4-FFF2-40B4-BE49-F238E27FC236}">
                <a16:creationId xmlns:a16="http://schemas.microsoft.com/office/drawing/2014/main" id="{C6139CE0-9950-3517-6A7F-552ED2AFD0F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934" y="3356604"/>
            <a:ext cx="5607699" cy="3223895"/>
          </a:xfrm>
          <a:prstGeom prst="rect">
            <a:avLst/>
          </a:prstGeom>
          <a:noFill/>
          <a:ln>
            <a:noFill/>
          </a:ln>
        </p:spPr>
      </p:pic>
      <p:pic>
        <p:nvPicPr>
          <p:cNvPr id="9" name="Picture 8">
            <a:extLst>
              <a:ext uri="{FF2B5EF4-FFF2-40B4-BE49-F238E27FC236}">
                <a16:creationId xmlns:a16="http://schemas.microsoft.com/office/drawing/2014/main" id="{6318C8A1-9E73-35BC-AE14-939534FC327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356603"/>
            <a:ext cx="5731510" cy="3223895"/>
          </a:xfrm>
          <a:prstGeom prst="rect">
            <a:avLst/>
          </a:prstGeom>
          <a:noFill/>
          <a:ln>
            <a:noFill/>
          </a:ln>
        </p:spPr>
      </p:pic>
    </p:spTree>
    <p:extLst>
      <p:ext uri="{BB962C8B-B14F-4D97-AF65-F5344CB8AC3E}">
        <p14:creationId xmlns:p14="http://schemas.microsoft.com/office/powerpoint/2010/main" val="2465042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5F261FC-9355-4DDB-7881-39E9689C745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Agenda</a:t>
            </a:r>
          </a:p>
        </p:txBody>
      </p:sp>
      <p:sp>
        <p:nvSpPr>
          <p:cNvPr id="10" name="Content Placeholder 9">
            <a:extLst>
              <a:ext uri="{FF2B5EF4-FFF2-40B4-BE49-F238E27FC236}">
                <a16:creationId xmlns:a16="http://schemas.microsoft.com/office/drawing/2014/main" id="{C3731484-881D-CF05-E801-BDFC308B5500}"/>
              </a:ext>
            </a:extLst>
          </p:cNvPr>
          <p:cNvSpPr>
            <a:spLocks noGrp="1"/>
          </p:cNvSpPr>
          <p:nvPr>
            <p:ph idx="1"/>
          </p:nvPr>
        </p:nvSpPr>
        <p:spPr/>
        <p:txBody>
          <a:bodyPr/>
          <a:lstStyle/>
          <a:p>
            <a:pPr>
              <a:buFont typeface="Wingdings" panose="05000000000000000000" pitchFamily="2" charset="2"/>
              <a:buChar char="q"/>
            </a:pPr>
            <a:r>
              <a:rPr lang="en-US" dirty="0"/>
              <a:t> </a:t>
            </a:r>
            <a:r>
              <a:rPr lang="en-US" dirty="0">
                <a:latin typeface="Times New Roman" panose="02020603050405020304" pitchFamily="18" charset="0"/>
                <a:cs typeface="Times New Roman" panose="02020603050405020304" pitchFamily="18" charset="0"/>
              </a:rPr>
              <a:t>To set up a master-slave architecture.</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Deploy and manage applications across multiple slave nodes.</a:t>
            </a:r>
          </a:p>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Explore manual, automated, and scripting-based deployment methods.</a:t>
            </a:r>
          </a:p>
          <a:p>
            <a:pPr marL="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endParaRPr lang="en-US" dirty="0"/>
          </a:p>
          <a:p>
            <a:endParaRPr lang="en-IN" dirty="0"/>
          </a:p>
        </p:txBody>
      </p:sp>
    </p:spTree>
    <p:extLst>
      <p:ext uri="{BB962C8B-B14F-4D97-AF65-F5344CB8AC3E}">
        <p14:creationId xmlns:p14="http://schemas.microsoft.com/office/powerpoint/2010/main" val="1441279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BC6CDC-9955-5594-FB2F-EB5927B70D9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053" y="205105"/>
            <a:ext cx="5731510" cy="3223895"/>
          </a:xfrm>
          <a:prstGeom prst="rect">
            <a:avLst/>
          </a:prstGeom>
          <a:noFill/>
          <a:ln>
            <a:noFill/>
          </a:ln>
        </p:spPr>
      </p:pic>
      <p:pic>
        <p:nvPicPr>
          <p:cNvPr id="5" name="Picture 4">
            <a:extLst>
              <a:ext uri="{FF2B5EF4-FFF2-40B4-BE49-F238E27FC236}">
                <a16:creationId xmlns:a16="http://schemas.microsoft.com/office/drawing/2014/main" id="{2BC5FD34-9F5E-3370-DAE2-9EF4287CC2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05104"/>
            <a:ext cx="5731510" cy="3223895"/>
          </a:xfrm>
          <a:prstGeom prst="rect">
            <a:avLst/>
          </a:prstGeom>
          <a:noFill/>
          <a:ln>
            <a:noFill/>
          </a:ln>
        </p:spPr>
      </p:pic>
      <p:pic>
        <p:nvPicPr>
          <p:cNvPr id="6" name="Picture 5">
            <a:extLst>
              <a:ext uri="{FF2B5EF4-FFF2-40B4-BE49-F238E27FC236}">
                <a16:creationId xmlns:a16="http://schemas.microsoft.com/office/drawing/2014/main" id="{F962589C-5ED8-EEDE-7897-09F5A5853F5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053" y="3634105"/>
            <a:ext cx="5731510" cy="3223895"/>
          </a:xfrm>
          <a:prstGeom prst="rect">
            <a:avLst/>
          </a:prstGeom>
          <a:noFill/>
          <a:ln>
            <a:noFill/>
          </a:ln>
        </p:spPr>
      </p:pic>
      <p:pic>
        <p:nvPicPr>
          <p:cNvPr id="7" name="Picture 6">
            <a:extLst>
              <a:ext uri="{FF2B5EF4-FFF2-40B4-BE49-F238E27FC236}">
                <a16:creationId xmlns:a16="http://schemas.microsoft.com/office/drawing/2014/main" id="{1DB8B124-65F9-DDCB-82E3-2AE75274648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634105"/>
            <a:ext cx="5731510" cy="3223895"/>
          </a:xfrm>
          <a:prstGeom prst="rect">
            <a:avLst/>
          </a:prstGeom>
          <a:noFill/>
          <a:ln>
            <a:noFill/>
          </a:ln>
        </p:spPr>
      </p:pic>
    </p:spTree>
    <p:extLst>
      <p:ext uri="{BB962C8B-B14F-4D97-AF65-F5344CB8AC3E}">
        <p14:creationId xmlns:p14="http://schemas.microsoft.com/office/powerpoint/2010/main" val="143798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D0900-3140-A238-7D99-733016440B3A}"/>
              </a:ext>
            </a:extLst>
          </p:cNvPr>
          <p:cNvSpPr>
            <a:spLocks noGrp="1"/>
          </p:cNvSpPr>
          <p:nvPr>
            <p:ph type="title"/>
          </p:nvPr>
        </p:nvSpPr>
        <p:spPr>
          <a:xfrm>
            <a:off x="913795" y="276226"/>
            <a:ext cx="10353761" cy="962024"/>
          </a:xfrm>
        </p:spPr>
        <p:txBody>
          <a:bodyPr/>
          <a:lstStyle/>
          <a:p>
            <a:r>
              <a:rPr lang="en-IN" dirty="0"/>
              <a:t>Slave-5</a:t>
            </a:r>
          </a:p>
        </p:txBody>
      </p:sp>
      <p:sp>
        <p:nvSpPr>
          <p:cNvPr id="3" name="Content Placeholder 2">
            <a:extLst>
              <a:ext uri="{FF2B5EF4-FFF2-40B4-BE49-F238E27FC236}">
                <a16:creationId xmlns:a16="http://schemas.microsoft.com/office/drawing/2014/main" id="{6CABF891-21E5-F527-AD60-42C2D1B81410}"/>
              </a:ext>
            </a:extLst>
          </p:cNvPr>
          <p:cNvSpPr>
            <a:spLocks noGrp="1"/>
          </p:cNvSpPr>
          <p:nvPr>
            <p:ph sz="half" idx="1"/>
          </p:nvPr>
        </p:nvSpPr>
        <p:spPr>
          <a:xfrm>
            <a:off x="438150" y="1800807"/>
            <a:ext cx="5581649" cy="3778899"/>
          </a:xfrm>
        </p:spPr>
        <p:txBody>
          <a:bodyPr>
            <a:normAutofit fontScale="92500" lnSpcReduction="20000"/>
          </a:bodyPr>
          <a:lstStyle/>
          <a:p>
            <a:r>
              <a:rPr lang="en-IN" sz="1900" dirty="0">
                <a:latin typeface="Times New Roman" panose="02020603050405020304" pitchFamily="18" charset="0"/>
                <a:cs typeface="Times New Roman" panose="02020603050405020304" pitchFamily="18" charset="0"/>
              </a:rPr>
              <a:t>Deploy java application using Bash script.</a:t>
            </a:r>
          </a:p>
          <a:p>
            <a:r>
              <a:rPr lang="en-IN" sz="1900" dirty="0">
                <a:latin typeface="Times New Roman" panose="02020603050405020304" pitchFamily="18" charset="0"/>
                <a:cs typeface="Times New Roman" panose="02020603050405020304" pitchFamily="18" charset="0"/>
              </a:rPr>
              <a:t>Use a Bash script to automate deployment via execute shell in Jenkins.</a:t>
            </a:r>
          </a:p>
          <a:p>
            <a:r>
              <a:rPr lang="en-IN" sz="1900" dirty="0">
                <a:latin typeface="Times New Roman" panose="02020603050405020304" pitchFamily="18" charset="0"/>
                <a:cs typeface="Times New Roman" panose="02020603050405020304" pitchFamily="18" charset="0"/>
              </a:rPr>
              <a:t>In execute shell write commands to install maven and run “clean package”.</a:t>
            </a:r>
          </a:p>
          <a:p>
            <a:r>
              <a:rPr lang="en-IN" sz="1900" dirty="0">
                <a:latin typeface="Times New Roman" panose="02020603050405020304" pitchFamily="18" charset="0"/>
                <a:cs typeface="Times New Roman" panose="02020603050405020304" pitchFamily="18" charset="0"/>
              </a:rPr>
              <a:t>Install required plugin for tomcat.</a:t>
            </a:r>
          </a:p>
          <a:p>
            <a:r>
              <a:rPr lang="en-IN" sz="1900" dirty="0">
                <a:latin typeface="Times New Roman" panose="02020603050405020304" pitchFamily="18" charset="0"/>
                <a:cs typeface="Times New Roman" panose="02020603050405020304" pitchFamily="18" charset="0"/>
              </a:rPr>
              <a:t>Provide the tomcat </a:t>
            </a:r>
            <a:r>
              <a:rPr lang="en-IN" sz="1900" dirty="0" err="1">
                <a:latin typeface="Times New Roman" panose="02020603050405020304" pitchFamily="18" charset="0"/>
                <a:cs typeface="Times New Roman" panose="02020603050405020304" pitchFamily="18" charset="0"/>
              </a:rPr>
              <a:t>url</a:t>
            </a:r>
            <a:r>
              <a:rPr lang="en-IN" sz="1900" dirty="0">
                <a:latin typeface="Times New Roman" panose="02020603050405020304" pitchFamily="18" charset="0"/>
                <a:cs typeface="Times New Roman" panose="02020603050405020304" pitchFamily="18" charset="0"/>
              </a:rPr>
              <a:t> in the post build steps “deploy war/ear to container”.</a:t>
            </a:r>
          </a:p>
          <a:p>
            <a:r>
              <a:rPr lang="en-IN" sz="1900" dirty="0">
                <a:latin typeface="Times New Roman" panose="02020603050405020304" pitchFamily="18" charset="0"/>
                <a:cs typeface="Times New Roman" panose="02020603050405020304" pitchFamily="18" charset="0"/>
              </a:rPr>
              <a:t>Provide any name for the application.</a:t>
            </a:r>
          </a:p>
          <a:p>
            <a:r>
              <a:rPr lang="en-IN" sz="1900" dirty="0">
                <a:latin typeface="Times New Roman" panose="02020603050405020304" pitchFamily="18" charset="0"/>
                <a:cs typeface="Times New Roman" panose="02020603050405020304" pitchFamily="18" charset="0"/>
              </a:rPr>
              <a:t>Execute the build to deploy the application.</a:t>
            </a:r>
          </a:p>
          <a:p>
            <a:endParaRPr lang="en-IN" sz="2000" dirty="0"/>
          </a:p>
          <a:p>
            <a:endParaRPr lang="en-IN" sz="2000" dirty="0"/>
          </a:p>
          <a:p>
            <a:endParaRPr lang="en-IN" dirty="0"/>
          </a:p>
        </p:txBody>
      </p:sp>
      <p:pic>
        <p:nvPicPr>
          <p:cNvPr id="5" name="Content Placeholder 4">
            <a:extLst>
              <a:ext uri="{FF2B5EF4-FFF2-40B4-BE49-F238E27FC236}">
                <a16:creationId xmlns:a16="http://schemas.microsoft.com/office/drawing/2014/main" id="{6852F568-0E80-0394-F808-402EC62B14F8}"/>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463621" y="2100690"/>
            <a:ext cx="5094287" cy="3479015"/>
          </a:xfrm>
          <a:prstGeom prst="rect">
            <a:avLst/>
          </a:prstGeom>
          <a:noFill/>
          <a:ln>
            <a:noFill/>
          </a:ln>
        </p:spPr>
      </p:pic>
    </p:spTree>
    <p:extLst>
      <p:ext uri="{BB962C8B-B14F-4D97-AF65-F5344CB8AC3E}">
        <p14:creationId xmlns:p14="http://schemas.microsoft.com/office/powerpoint/2010/main" val="2613079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557AE-B1DF-FD02-3854-B4148B1116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1" y="286067"/>
            <a:ext cx="5724524" cy="3061969"/>
          </a:xfrm>
          <a:prstGeom prst="rect">
            <a:avLst/>
          </a:prstGeom>
          <a:noFill/>
          <a:ln>
            <a:noFill/>
          </a:ln>
        </p:spPr>
      </p:pic>
      <p:pic>
        <p:nvPicPr>
          <p:cNvPr id="7" name="Picture 6">
            <a:extLst>
              <a:ext uri="{FF2B5EF4-FFF2-40B4-BE49-F238E27FC236}">
                <a16:creationId xmlns:a16="http://schemas.microsoft.com/office/drawing/2014/main" id="{AFCB8745-0573-A04A-DC46-9F5D7B3AB1F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765" y="3509965"/>
            <a:ext cx="5731510" cy="3223895"/>
          </a:xfrm>
          <a:prstGeom prst="rect">
            <a:avLst/>
          </a:prstGeom>
          <a:noFill/>
          <a:ln>
            <a:noFill/>
          </a:ln>
        </p:spPr>
      </p:pic>
      <p:pic>
        <p:nvPicPr>
          <p:cNvPr id="8" name="Picture 7">
            <a:extLst>
              <a:ext uri="{FF2B5EF4-FFF2-40B4-BE49-F238E27FC236}">
                <a16:creationId xmlns:a16="http://schemas.microsoft.com/office/drawing/2014/main" id="{04456317-F3F6-8E96-9734-9F98DAF333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3177" y="286067"/>
            <a:ext cx="5553072" cy="3061969"/>
          </a:xfrm>
          <a:prstGeom prst="rect">
            <a:avLst/>
          </a:prstGeom>
          <a:noFill/>
          <a:ln>
            <a:noFill/>
          </a:ln>
        </p:spPr>
      </p:pic>
      <p:pic>
        <p:nvPicPr>
          <p:cNvPr id="9" name="Picture 8">
            <a:extLst>
              <a:ext uri="{FF2B5EF4-FFF2-40B4-BE49-F238E27FC236}">
                <a16:creationId xmlns:a16="http://schemas.microsoft.com/office/drawing/2014/main" id="{51E83C1A-9C69-F1EC-BA1D-AF4A8C3A588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3177" y="3509966"/>
            <a:ext cx="5560058" cy="3223894"/>
          </a:xfrm>
          <a:prstGeom prst="rect">
            <a:avLst/>
          </a:prstGeom>
          <a:noFill/>
          <a:ln>
            <a:noFill/>
          </a:ln>
        </p:spPr>
      </p:pic>
    </p:spTree>
    <p:extLst>
      <p:ext uri="{BB962C8B-B14F-4D97-AF65-F5344CB8AC3E}">
        <p14:creationId xmlns:p14="http://schemas.microsoft.com/office/powerpoint/2010/main" val="1891153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028167-057F-3BBC-1A26-999A7E9B544C}"/>
              </a:ext>
            </a:extLst>
          </p:cNvPr>
          <p:cNvSpPr txBox="1"/>
          <p:nvPr/>
        </p:nvSpPr>
        <p:spPr>
          <a:xfrm>
            <a:off x="2911151" y="2476499"/>
            <a:ext cx="4973216" cy="1200329"/>
          </a:xfrm>
          <a:prstGeom prst="rect">
            <a:avLst/>
          </a:prstGeom>
          <a:noFill/>
        </p:spPr>
        <p:txBody>
          <a:bodyPr wrap="square" rtlCol="0">
            <a:spAutoFit/>
          </a:bodyPr>
          <a:lstStyle/>
          <a:p>
            <a:pPr algn="ctr"/>
            <a:r>
              <a:rPr lang="en-IN" sz="7200" b="1" i="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87772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1F2-ED29-0885-CDE4-740281ADE416}"/>
              </a:ext>
            </a:extLst>
          </p:cNvPr>
          <p:cNvSpPr>
            <a:spLocks noGrp="1"/>
          </p:cNvSpPr>
          <p:nvPr>
            <p:ph type="title"/>
          </p:nvPr>
        </p:nvSpPr>
        <p:spPr/>
        <p:txBody>
          <a:bodyPr/>
          <a:lstStyle/>
          <a:p>
            <a:r>
              <a:rPr lang="en-IN" dirty="0">
                <a:effectLst/>
                <a:latin typeface="Times New Roman" panose="02020603050405020304" pitchFamily="18" charset="0"/>
                <a:cs typeface="Times New Roman" panose="02020603050405020304" pitchFamily="18" charset="0"/>
              </a:rPr>
              <a:t>Master Slave Configuration</a:t>
            </a:r>
          </a:p>
        </p:txBody>
      </p:sp>
      <p:sp>
        <p:nvSpPr>
          <p:cNvPr id="3" name="Content Placeholder 2">
            <a:extLst>
              <a:ext uri="{FF2B5EF4-FFF2-40B4-BE49-F238E27FC236}">
                <a16:creationId xmlns:a16="http://schemas.microsoft.com/office/drawing/2014/main" id="{F04C96B9-43D5-961A-DDD0-8BB56AE84344}"/>
              </a:ext>
            </a:extLst>
          </p:cNvPr>
          <p:cNvSpPr>
            <a:spLocks noGrp="1"/>
          </p:cNvSpPr>
          <p:nvPr>
            <p:ph idx="1"/>
          </p:nvPr>
        </p:nvSpPr>
        <p:spPr>
          <a:xfrm>
            <a:off x="1028095" y="1935921"/>
            <a:ext cx="10353762" cy="3695136"/>
          </a:xfrm>
        </p:spPr>
        <p:txBody>
          <a:bodyPr>
            <a:normAutofit/>
          </a:bodyPr>
          <a:lstStyle/>
          <a:p>
            <a:pPr algn="just"/>
            <a:r>
              <a:rPr lang="en-US" sz="1800" dirty="0">
                <a:latin typeface="Times New Roman" panose="02020603050405020304" pitchFamily="18" charset="0"/>
                <a:cs typeface="Times New Roman" panose="02020603050405020304" pitchFamily="18" charset="0"/>
              </a:rPr>
              <a:t>The Master-Slave Configuration refers to a setup in which one system (the "master") controls or manages one or more other systems (the "slaves"). The master system is typically responsible for initiating actions, controlling processes, and coordinating tasks, while the slave systems carry out the tasks or operations as directed by the master. This configuration is commonly used in various computing environments, including Jenkins CI/CD, and server management.</a:t>
            </a:r>
          </a:p>
          <a:p>
            <a:pPr algn="just"/>
            <a:r>
              <a:rPr lang="en-US" sz="1800" dirty="0">
                <a:latin typeface="Times New Roman" panose="02020603050405020304" pitchFamily="18" charset="0"/>
                <a:cs typeface="Times New Roman" panose="02020603050405020304" pitchFamily="18" charset="0"/>
              </a:rPr>
              <a:t>The slave performs the actual work or processing based on instructions received from the master. For example, in a database replication setup, the slave might replicate the data from the master.</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827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BCF1F-B295-16A3-B403-B5C430023F99}"/>
              </a:ext>
            </a:extLst>
          </p:cNvPr>
          <p:cNvSpPr>
            <a:spLocks noGrp="1"/>
          </p:cNvSpPr>
          <p:nvPr>
            <p:ph type="title"/>
          </p:nvPr>
        </p:nvSpPr>
        <p:spPr>
          <a:xfrm>
            <a:off x="913795" y="609601"/>
            <a:ext cx="10353761" cy="1032588"/>
          </a:xfrm>
        </p:spPr>
        <p:txBody>
          <a:bodyPr/>
          <a:lstStyle/>
          <a:p>
            <a:r>
              <a:rPr lang="en-IN" dirty="0">
                <a:latin typeface="Times New Roman" panose="02020603050405020304" pitchFamily="18" charset="0"/>
                <a:cs typeface="Times New Roman" panose="02020603050405020304" pitchFamily="18" charset="0"/>
              </a:rPr>
              <a:t>Method-1</a:t>
            </a:r>
          </a:p>
        </p:txBody>
      </p:sp>
      <p:sp>
        <p:nvSpPr>
          <p:cNvPr id="3" name="Content Placeholder 2">
            <a:extLst>
              <a:ext uri="{FF2B5EF4-FFF2-40B4-BE49-F238E27FC236}">
                <a16:creationId xmlns:a16="http://schemas.microsoft.com/office/drawing/2014/main" id="{E7713CF5-2D17-BF16-AD2D-E412EEA9A82F}"/>
              </a:ext>
            </a:extLst>
          </p:cNvPr>
          <p:cNvSpPr>
            <a:spLocks noGrp="1"/>
          </p:cNvSpPr>
          <p:nvPr>
            <p:ph idx="1"/>
          </p:nvPr>
        </p:nvSpPr>
        <p:spPr>
          <a:xfrm>
            <a:off x="913795" y="1744824"/>
            <a:ext cx="10353762" cy="4046376"/>
          </a:xfrm>
        </p:spPr>
        <p:txBody>
          <a:bodyPr>
            <a:normAutofit/>
          </a:bodyPr>
          <a:lstStyle/>
          <a:p>
            <a:r>
              <a:rPr lang="en-IN" sz="1800" dirty="0">
                <a:latin typeface="Times New Roman" panose="02020603050405020304" pitchFamily="18" charset="0"/>
                <a:cs typeface="Times New Roman" panose="02020603050405020304" pitchFamily="18" charset="0"/>
              </a:rPr>
              <a:t>Master and Slave Nodes Configuration:</a:t>
            </a:r>
          </a:p>
          <a:p>
            <a:r>
              <a:rPr lang="en-IN" sz="1800" dirty="0">
                <a:latin typeface="Times New Roman" panose="02020603050405020304" pitchFamily="18" charset="0"/>
                <a:cs typeface="Times New Roman" panose="02020603050405020304" pitchFamily="18" charset="0"/>
              </a:rPr>
              <a:t>Master: Controls and manages the slave nodes.</a:t>
            </a:r>
          </a:p>
          <a:p>
            <a:r>
              <a:rPr lang="en-IN" sz="1800" dirty="0">
                <a:latin typeface="Times New Roman" panose="02020603050405020304" pitchFamily="18" charset="0"/>
                <a:cs typeface="Times New Roman" panose="02020603050405020304" pitchFamily="18" charset="0"/>
              </a:rPr>
              <a:t>Slave Nodes:</a:t>
            </a:r>
          </a:p>
          <a:p>
            <a:r>
              <a:rPr lang="en-IN" sz="1800" dirty="0">
                <a:latin typeface="Times New Roman" panose="02020603050405020304" pitchFamily="18" charset="0"/>
                <a:cs typeface="Times New Roman" panose="02020603050405020304" pitchFamily="18" charset="0"/>
              </a:rPr>
              <a:t>  - Slave-1: Nginx Installation.</a:t>
            </a:r>
          </a:p>
          <a:p>
            <a:r>
              <a:rPr lang="en-IN" sz="1800" dirty="0">
                <a:latin typeface="Times New Roman" panose="02020603050405020304" pitchFamily="18" charset="0"/>
                <a:cs typeface="Times New Roman" panose="02020603050405020304" pitchFamily="18" charset="0"/>
              </a:rPr>
              <a:t>  - Slave-2: Httpd Installation.</a:t>
            </a:r>
          </a:p>
          <a:p>
            <a:r>
              <a:rPr lang="en-IN" sz="1800" dirty="0">
                <a:latin typeface="Times New Roman" panose="02020603050405020304" pitchFamily="18" charset="0"/>
                <a:cs typeface="Times New Roman" panose="02020603050405020304" pitchFamily="18" charset="0"/>
              </a:rPr>
              <a:t>  - Slave-3: SonarQube Setup.</a:t>
            </a:r>
          </a:p>
          <a:p>
            <a:r>
              <a:rPr lang="en-IN" sz="1800" dirty="0">
                <a:latin typeface="Times New Roman" panose="02020603050405020304" pitchFamily="18" charset="0"/>
                <a:cs typeface="Times New Roman" panose="02020603050405020304" pitchFamily="18" charset="0"/>
              </a:rPr>
              <a:t>  - Slave-4: Tomcat Setup.</a:t>
            </a:r>
          </a:p>
          <a:p>
            <a:r>
              <a:rPr lang="en-IN" sz="1800" dirty="0">
                <a:latin typeface="Times New Roman" panose="02020603050405020304" pitchFamily="18" charset="0"/>
                <a:cs typeface="Times New Roman" panose="02020603050405020304" pitchFamily="18" charset="0"/>
              </a:rPr>
              <a:t>  - Slave-5: Deployment of a Static Application.</a:t>
            </a:r>
          </a:p>
          <a:p>
            <a:endParaRPr lang="en-IN" dirty="0"/>
          </a:p>
        </p:txBody>
      </p:sp>
    </p:spTree>
    <p:extLst>
      <p:ext uri="{BB962C8B-B14F-4D97-AF65-F5344CB8AC3E}">
        <p14:creationId xmlns:p14="http://schemas.microsoft.com/office/powerpoint/2010/main" val="4150732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AADD5C-62E0-C73C-4AA9-8F29DCC7FFC3}"/>
              </a:ext>
            </a:extLst>
          </p:cNvPr>
          <p:cNvSpPr>
            <a:spLocks noGrp="1"/>
          </p:cNvSpPr>
          <p:nvPr>
            <p:ph type="title"/>
          </p:nvPr>
        </p:nvSpPr>
        <p:spPr/>
        <p:txBody>
          <a:bodyPr/>
          <a:lstStyle/>
          <a:p>
            <a:r>
              <a:rPr lang="en-IN" dirty="0">
                <a:effectLst/>
                <a:latin typeface="Times New Roman" panose="02020603050405020304" pitchFamily="18" charset="0"/>
                <a:cs typeface="Times New Roman" panose="02020603050405020304" pitchFamily="18" charset="0"/>
              </a:rPr>
              <a:t>SET UP</a:t>
            </a:r>
          </a:p>
        </p:txBody>
      </p:sp>
      <p:sp>
        <p:nvSpPr>
          <p:cNvPr id="3" name="Content Placeholder 2">
            <a:extLst>
              <a:ext uri="{FF2B5EF4-FFF2-40B4-BE49-F238E27FC236}">
                <a16:creationId xmlns:a16="http://schemas.microsoft.com/office/drawing/2014/main" id="{970D53FF-E16D-8DC2-CAD1-58F2E64487FD}"/>
              </a:ext>
            </a:extLst>
          </p:cNvPr>
          <p:cNvSpPr>
            <a:spLocks noGrp="1"/>
          </p:cNvSpPr>
          <p:nvPr>
            <p:ph sz="half" idx="1"/>
          </p:nvPr>
        </p:nvSpPr>
        <p:spPr/>
        <p:txBody>
          <a:bodyPr>
            <a:normAutofit/>
          </a:bodyPr>
          <a:lstStyle/>
          <a:p>
            <a:pPr algn="just"/>
            <a:r>
              <a:rPr lang="en-IN" sz="1800" dirty="0">
                <a:latin typeface="Times New Roman" panose="02020603050405020304" pitchFamily="18" charset="0"/>
                <a:cs typeface="Times New Roman" panose="02020603050405020304" pitchFamily="18" charset="0"/>
              </a:rPr>
              <a:t>Configure one master node to manage five slave nodes.</a:t>
            </a:r>
          </a:p>
          <a:p>
            <a:pPr algn="just"/>
            <a:r>
              <a:rPr lang="en-IN" sz="1800" dirty="0">
                <a:latin typeface="Times New Roman" panose="02020603050405020304" pitchFamily="18" charset="0"/>
                <a:cs typeface="Times New Roman" panose="02020603050405020304" pitchFamily="18" charset="0"/>
              </a:rPr>
              <a:t>Install and start Jenkins in master server.</a:t>
            </a:r>
          </a:p>
          <a:p>
            <a:pPr algn="just"/>
            <a:r>
              <a:rPr lang="en-IN" sz="1800" dirty="0">
                <a:latin typeface="Times New Roman" panose="02020603050405020304" pitchFamily="18" charset="0"/>
                <a:cs typeface="Times New Roman" panose="02020603050405020304" pitchFamily="18" charset="0"/>
              </a:rPr>
              <a:t>Establish SSH communication between master and slaves using public key of the master.</a:t>
            </a:r>
          </a:p>
          <a:p>
            <a:pPr algn="just"/>
            <a:r>
              <a:rPr lang="en-IN" sz="1800" dirty="0">
                <a:latin typeface="Times New Roman" panose="02020603050405020304" pitchFamily="18" charset="0"/>
                <a:cs typeface="Times New Roman" panose="02020603050405020304" pitchFamily="18" charset="0"/>
              </a:rPr>
              <a:t>Install run time of Jenkins in all the servers.</a:t>
            </a:r>
          </a:p>
          <a:p>
            <a:endParaRPr lang="en-IN" dirty="0"/>
          </a:p>
        </p:txBody>
      </p:sp>
      <p:pic>
        <p:nvPicPr>
          <p:cNvPr id="6" name="Content Placeholder 5">
            <a:extLst>
              <a:ext uri="{FF2B5EF4-FFF2-40B4-BE49-F238E27FC236}">
                <a16:creationId xmlns:a16="http://schemas.microsoft.com/office/drawing/2014/main" id="{A2739BD9-5BA0-B287-2D9C-425A03A4FC4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94612" y="2088319"/>
            <a:ext cx="5094287" cy="3293706"/>
          </a:xfrm>
          <a:prstGeom prst="rect">
            <a:avLst/>
          </a:prstGeom>
          <a:noFill/>
          <a:ln>
            <a:noFill/>
          </a:ln>
        </p:spPr>
      </p:pic>
    </p:spTree>
    <p:extLst>
      <p:ext uri="{BB962C8B-B14F-4D97-AF65-F5344CB8AC3E}">
        <p14:creationId xmlns:p14="http://schemas.microsoft.com/office/powerpoint/2010/main" val="155777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5185D-DB79-B631-3F0A-2EC82261B3D6}"/>
              </a:ext>
            </a:extLst>
          </p:cNvPr>
          <p:cNvSpPr>
            <a:spLocks noGrp="1"/>
          </p:cNvSpPr>
          <p:nvPr>
            <p:ph type="title"/>
          </p:nvPr>
        </p:nvSpPr>
        <p:spPr>
          <a:xfrm>
            <a:off x="793102" y="279917"/>
            <a:ext cx="8901404" cy="1017037"/>
          </a:xfrm>
        </p:spPr>
        <p:txBody>
          <a:bodyPr/>
          <a:lstStyle/>
          <a:p>
            <a:r>
              <a:rPr lang="en-IN" dirty="0">
                <a:effectLst/>
                <a:latin typeface="Times New Roman" panose="02020603050405020304" pitchFamily="18" charset="0"/>
                <a:cs typeface="Times New Roman" panose="02020603050405020304" pitchFamily="18" charset="0"/>
              </a:rPr>
              <a:t>Slave-1</a:t>
            </a:r>
          </a:p>
        </p:txBody>
      </p:sp>
      <p:sp>
        <p:nvSpPr>
          <p:cNvPr id="3" name="Content Placeholder 2">
            <a:extLst>
              <a:ext uri="{FF2B5EF4-FFF2-40B4-BE49-F238E27FC236}">
                <a16:creationId xmlns:a16="http://schemas.microsoft.com/office/drawing/2014/main" id="{E74655E3-12C6-8A31-63A4-E05DFFE8D0B4}"/>
              </a:ext>
            </a:extLst>
          </p:cNvPr>
          <p:cNvSpPr>
            <a:spLocks noGrp="1"/>
          </p:cNvSpPr>
          <p:nvPr>
            <p:ph sz="half" idx="1"/>
          </p:nvPr>
        </p:nvSpPr>
        <p:spPr>
          <a:xfrm>
            <a:off x="447869" y="1716833"/>
            <a:ext cx="5430417" cy="2006080"/>
          </a:xfrm>
        </p:spPr>
        <p:txBody>
          <a:bodyPr/>
          <a:lstStyle/>
          <a:p>
            <a:r>
              <a:rPr lang="en-IN" sz="1800" dirty="0">
                <a:latin typeface="Times New Roman" panose="02020603050405020304" pitchFamily="18" charset="0"/>
                <a:cs typeface="Times New Roman" panose="02020603050405020304" pitchFamily="18" charset="0"/>
              </a:rPr>
              <a:t>Install and configure Nginx.</a:t>
            </a:r>
          </a:p>
          <a:p>
            <a:r>
              <a:rPr lang="en-IN" sz="1800" dirty="0">
                <a:latin typeface="Times New Roman" panose="02020603050405020304" pitchFamily="18" charset="0"/>
                <a:cs typeface="Times New Roman" panose="02020603050405020304" pitchFamily="18" charset="0"/>
              </a:rPr>
              <a:t>Create a slave1 node and label.</a:t>
            </a:r>
          </a:p>
          <a:p>
            <a:r>
              <a:rPr lang="en-IN" sz="1800" dirty="0">
                <a:latin typeface="Times New Roman" panose="02020603050405020304" pitchFamily="18" charset="0"/>
                <a:cs typeface="Times New Roman" panose="02020603050405020304" pitchFamily="18" charset="0"/>
              </a:rPr>
              <a:t>While building the job restrict the builds using label.</a:t>
            </a:r>
          </a:p>
          <a:p>
            <a:r>
              <a:rPr lang="en-IN" sz="1800" dirty="0">
                <a:latin typeface="Times New Roman" panose="02020603050405020304" pitchFamily="18" charset="0"/>
                <a:cs typeface="Times New Roman" panose="02020603050405020304" pitchFamily="18" charset="0"/>
              </a:rPr>
              <a:t>In execute shell provide commands.</a:t>
            </a:r>
          </a:p>
          <a:p>
            <a:endParaRPr lang="en-IN" dirty="0"/>
          </a:p>
        </p:txBody>
      </p:sp>
      <p:pic>
        <p:nvPicPr>
          <p:cNvPr id="6" name="Content Placeholder 5">
            <a:extLst>
              <a:ext uri="{FF2B5EF4-FFF2-40B4-BE49-F238E27FC236}">
                <a16:creationId xmlns:a16="http://schemas.microsoft.com/office/drawing/2014/main" id="{BA4834FD-5872-FF9F-3FDF-A03943ECF49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18990" y="1495318"/>
            <a:ext cx="4817671" cy="2750109"/>
          </a:xfrm>
          <a:prstGeom prst="rect">
            <a:avLst/>
          </a:prstGeom>
          <a:noFill/>
          <a:ln>
            <a:noFill/>
          </a:ln>
        </p:spPr>
      </p:pic>
      <p:pic>
        <p:nvPicPr>
          <p:cNvPr id="7" name="Picture 6">
            <a:extLst>
              <a:ext uri="{FF2B5EF4-FFF2-40B4-BE49-F238E27FC236}">
                <a16:creationId xmlns:a16="http://schemas.microsoft.com/office/drawing/2014/main" id="{DB3FA41E-373D-077C-A1A8-FB63869390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775" y="3881533"/>
            <a:ext cx="5172236" cy="2528597"/>
          </a:xfrm>
          <a:prstGeom prst="rect">
            <a:avLst/>
          </a:prstGeom>
          <a:noFill/>
          <a:ln>
            <a:noFill/>
          </a:ln>
        </p:spPr>
      </p:pic>
    </p:spTree>
    <p:extLst>
      <p:ext uri="{BB962C8B-B14F-4D97-AF65-F5344CB8AC3E}">
        <p14:creationId xmlns:p14="http://schemas.microsoft.com/office/powerpoint/2010/main" val="3454221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7B6F52-1712-8E6F-8257-5F6D027BF14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886408" y="558137"/>
            <a:ext cx="5105400" cy="2870863"/>
          </a:xfrm>
          <a:prstGeom prst="rect">
            <a:avLst/>
          </a:prstGeom>
          <a:noFill/>
          <a:ln>
            <a:noFill/>
          </a:ln>
        </p:spPr>
      </p:pic>
      <p:pic>
        <p:nvPicPr>
          <p:cNvPr id="6" name="Content Placeholder 5">
            <a:extLst>
              <a:ext uri="{FF2B5EF4-FFF2-40B4-BE49-F238E27FC236}">
                <a16:creationId xmlns:a16="http://schemas.microsoft.com/office/drawing/2014/main" id="{E69DAB57-A284-3799-DEDC-51DC2AAB698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573418" y="564386"/>
            <a:ext cx="5094287" cy="2864614"/>
          </a:xfrm>
          <a:prstGeom prst="rect">
            <a:avLst/>
          </a:prstGeom>
          <a:noFill/>
          <a:ln>
            <a:noFill/>
          </a:ln>
        </p:spPr>
      </p:pic>
      <p:pic>
        <p:nvPicPr>
          <p:cNvPr id="7" name="Picture 6">
            <a:extLst>
              <a:ext uri="{FF2B5EF4-FFF2-40B4-BE49-F238E27FC236}">
                <a16:creationId xmlns:a16="http://schemas.microsoft.com/office/drawing/2014/main" id="{F75621BC-5B55-CC50-8E67-7B16FC7EE5D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5075" y="3792725"/>
            <a:ext cx="5731510" cy="2864615"/>
          </a:xfrm>
          <a:prstGeom prst="rect">
            <a:avLst/>
          </a:prstGeom>
          <a:noFill/>
          <a:ln>
            <a:noFill/>
          </a:ln>
        </p:spPr>
      </p:pic>
    </p:spTree>
    <p:extLst>
      <p:ext uri="{BB962C8B-B14F-4D97-AF65-F5344CB8AC3E}">
        <p14:creationId xmlns:p14="http://schemas.microsoft.com/office/powerpoint/2010/main" val="2767838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4CB3D-83FB-98EB-6340-7F726689092C}"/>
              </a:ext>
            </a:extLst>
          </p:cNvPr>
          <p:cNvSpPr>
            <a:spLocks noGrp="1"/>
          </p:cNvSpPr>
          <p:nvPr>
            <p:ph type="title"/>
          </p:nvPr>
        </p:nvSpPr>
        <p:spPr>
          <a:xfrm>
            <a:off x="913795" y="236377"/>
            <a:ext cx="10353761" cy="1013926"/>
          </a:xfrm>
        </p:spPr>
        <p:txBody>
          <a:bodyPr/>
          <a:lstStyle/>
          <a:p>
            <a:r>
              <a:rPr lang="en-IN" dirty="0">
                <a:latin typeface="Times New Roman" panose="02020603050405020304" pitchFamily="18" charset="0"/>
                <a:cs typeface="Times New Roman" panose="02020603050405020304" pitchFamily="18" charset="0"/>
              </a:rPr>
              <a:t>Slave-2</a:t>
            </a:r>
          </a:p>
        </p:txBody>
      </p:sp>
      <p:sp>
        <p:nvSpPr>
          <p:cNvPr id="3" name="Content Placeholder 2">
            <a:extLst>
              <a:ext uri="{FF2B5EF4-FFF2-40B4-BE49-F238E27FC236}">
                <a16:creationId xmlns:a16="http://schemas.microsoft.com/office/drawing/2014/main" id="{2B522D9E-9E89-F5C3-DCC9-F1015D46EEF5}"/>
              </a:ext>
            </a:extLst>
          </p:cNvPr>
          <p:cNvSpPr>
            <a:spLocks noGrp="1"/>
          </p:cNvSpPr>
          <p:nvPr>
            <p:ph sz="half" idx="1"/>
          </p:nvPr>
        </p:nvSpPr>
        <p:spPr>
          <a:xfrm>
            <a:off x="455041" y="1505340"/>
            <a:ext cx="5777808" cy="2506824"/>
          </a:xfrm>
        </p:spPr>
        <p:txBody>
          <a:bodyPr>
            <a:normAutofit fontScale="92500"/>
          </a:bodyPr>
          <a:lstStyle/>
          <a:p>
            <a:r>
              <a:rPr lang="en-IN" sz="1800" dirty="0">
                <a:latin typeface="Times New Roman" panose="02020603050405020304" pitchFamily="18" charset="0"/>
                <a:cs typeface="Times New Roman" panose="02020603050405020304" pitchFamily="18" charset="0"/>
              </a:rPr>
              <a:t>Install and configure Httpd.</a:t>
            </a:r>
          </a:p>
          <a:p>
            <a:r>
              <a:rPr lang="en-IN" sz="1800" dirty="0">
                <a:latin typeface="Times New Roman" panose="02020603050405020304" pitchFamily="18" charset="0"/>
                <a:cs typeface="Times New Roman" panose="02020603050405020304" pitchFamily="18" charset="0"/>
              </a:rPr>
              <a:t>Install dependency of Jenkins in slave2 server.</a:t>
            </a:r>
          </a:p>
          <a:p>
            <a:r>
              <a:rPr lang="en-IN" sz="1800" dirty="0">
                <a:latin typeface="Times New Roman" panose="02020603050405020304" pitchFamily="18" charset="0"/>
                <a:cs typeface="Times New Roman" panose="02020603050405020304" pitchFamily="18" charset="0"/>
              </a:rPr>
              <a:t>Connect slave2 server with master using public key of master.</a:t>
            </a:r>
          </a:p>
          <a:p>
            <a:r>
              <a:rPr lang="en-IN" sz="1800" dirty="0">
                <a:latin typeface="Times New Roman" panose="02020603050405020304" pitchFamily="18" charset="0"/>
                <a:cs typeface="Times New Roman" panose="02020603050405020304" pitchFamily="18" charset="0"/>
              </a:rPr>
              <a:t>Create slave2 node and job in Jenkins.</a:t>
            </a:r>
          </a:p>
          <a:p>
            <a:r>
              <a:rPr lang="en-IN" sz="1800" dirty="0">
                <a:latin typeface="Times New Roman" panose="02020603050405020304" pitchFamily="18" charset="0"/>
                <a:cs typeface="Times New Roman" panose="02020603050405020304" pitchFamily="18" charset="0"/>
              </a:rPr>
              <a:t>Write installation commands in execute shell of created job.</a:t>
            </a:r>
            <a:endParaRPr lang="en-IN" sz="2000" dirty="0"/>
          </a:p>
          <a:p>
            <a:endParaRPr lang="en-IN" sz="2000" dirty="0"/>
          </a:p>
          <a:p>
            <a:endParaRPr lang="en-IN" dirty="0"/>
          </a:p>
        </p:txBody>
      </p:sp>
      <p:pic>
        <p:nvPicPr>
          <p:cNvPr id="5" name="Content Placeholder 4">
            <a:extLst>
              <a:ext uri="{FF2B5EF4-FFF2-40B4-BE49-F238E27FC236}">
                <a16:creationId xmlns:a16="http://schemas.microsoft.com/office/drawing/2014/main" id="{E51FA00F-4A73-E7F5-6CBE-63EC248407F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42670" y="1483568"/>
            <a:ext cx="4724886" cy="2528596"/>
          </a:xfrm>
          <a:prstGeom prst="rect">
            <a:avLst/>
          </a:prstGeom>
          <a:noFill/>
          <a:ln>
            <a:noFill/>
          </a:ln>
        </p:spPr>
      </p:pic>
      <p:pic>
        <p:nvPicPr>
          <p:cNvPr id="6" name="Picture 5">
            <a:extLst>
              <a:ext uri="{FF2B5EF4-FFF2-40B4-BE49-F238E27FC236}">
                <a16:creationId xmlns:a16="http://schemas.microsoft.com/office/drawing/2014/main" id="{CA01A57C-45D8-CED8-FD36-EF5E36BC10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943" y="4012164"/>
            <a:ext cx="4990927" cy="2593908"/>
          </a:xfrm>
          <a:prstGeom prst="rect">
            <a:avLst/>
          </a:prstGeom>
          <a:noFill/>
          <a:ln>
            <a:noFill/>
          </a:ln>
        </p:spPr>
      </p:pic>
      <p:sp>
        <p:nvSpPr>
          <p:cNvPr id="4" name="TextBox 3">
            <a:extLst>
              <a:ext uri="{FF2B5EF4-FFF2-40B4-BE49-F238E27FC236}">
                <a16:creationId xmlns:a16="http://schemas.microsoft.com/office/drawing/2014/main" id="{C8F83C93-13DD-9037-322D-8C68D21ECE09}"/>
              </a:ext>
            </a:extLst>
          </p:cNvPr>
          <p:cNvSpPr txBox="1"/>
          <p:nvPr/>
        </p:nvSpPr>
        <p:spPr>
          <a:xfrm>
            <a:off x="6410131" y="4515927"/>
            <a:ext cx="4857425" cy="170456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Check with the console output whether the build is  success or not.</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Console output provides detailed steps of </a:t>
            </a:r>
          </a:p>
          <a:p>
            <a:pPr algn="just">
              <a:lnSpc>
                <a:spcPct val="150000"/>
              </a:lnSpc>
            </a:pPr>
            <a:r>
              <a:rPr lang="en-IN" dirty="0">
                <a:latin typeface="Times New Roman" panose="02020603050405020304" pitchFamily="18" charset="0"/>
                <a:cs typeface="Times New Roman" panose="02020603050405020304" pitchFamily="18" charset="0"/>
              </a:rPr>
              <a:t>     execute shell building process. </a:t>
            </a:r>
          </a:p>
        </p:txBody>
      </p:sp>
    </p:spTree>
    <p:extLst>
      <p:ext uri="{BB962C8B-B14F-4D97-AF65-F5344CB8AC3E}">
        <p14:creationId xmlns:p14="http://schemas.microsoft.com/office/powerpoint/2010/main" val="4161667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1347-C6C8-506E-85E8-0A4F33A5B900}"/>
              </a:ext>
            </a:extLst>
          </p:cNvPr>
          <p:cNvSpPr>
            <a:spLocks noGrp="1"/>
          </p:cNvSpPr>
          <p:nvPr>
            <p:ph type="title"/>
          </p:nvPr>
        </p:nvSpPr>
        <p:spPr>
          <a:xfrm>
            <a:off x="913795" y="158620"/>
            <a:ext cx="10353761" cy="908180"/>
          </a:xfrm>
        </p:spPr>
        <p:txBody>
          <a:bodyPr/>
          <a:lstStyle/>
          <a:p>
            <a:r>
              <a:rPr lang="en-IN" dirty="0">
                <a:latin typeface="Times New Roman" panose="02020603050405020304" pitchFamily="18" charset="0"/>
                <a:cs typeface="Times New Roman" panose="02020603050405020304" pitchFamily="18" charset="0"/>
              </a:rPr>
              <a:t>Slave-3</a:t>
            </a:r>
          </a:p>
        </p:txBody>
      </p:sp>
      <p:sp>
        <p:nvSpPr>
          <p:cNvPr id="3" name="Content Placeholder 2">
            <a:extLst>
              <a:ext uri="{FF2B5EF4-FFF2-40B4-BE49-F238E27FC236}">
                <a16:creationId xmlns:a16="http://schemas.microsoft.com/office/drawing/2014/main" id="{CAE3BE02-C038-C571-3B85-DAF167B50350}"/>
              </a:ext>
            </a:extLst>
          </p:cNvPr>
          <p:cNvSpPr>
            <a:spLocks noGrp="1"/>
          </p:cNvSpPr>
          <p:nvPr>
            <p:ph sz="half" idx="1"/>
          </p:nvPr>
        </p:nvSpPr>
        <p:spPr>
          <a:xfrm>
            <a:off x="913795" y="1649781"/>
            <a:ext cx="5106004" cy="2341985"/>
          </a:xfrm>
        </p:spPr>
        <p:txBody>
          <a:bodyPr/>
          <a:lstStyle/>
          <a:p>
            <a:r>
              <a:rPr lang="en-IN" sz="1800" dirty="0">
                <a:latin typeface="Times New Roman" panose="02020603050405020304" pitchFamily="18" charset="0"/>
                <a:cs typeface="Times New Roman" panose="02020603050405020304" pitchFamily="18" charset="0"/>
              </a:rPr>
              <a:t>Setup SonarQube for code quality analysis.</a:t>
            </a:r>
          </a:p>
          <a:p>
            <a:r>
              <a:rPr lang="en-IN" sz="1800" dirty="0">
                <a:latin typeface="Times New Roman" panose="02020603050405020304" pitchFamily="18" charset="0"/>
                <a:cs typeface="Times New Roman" panose="02020603050405020304" pitchFamily="18" charset="0"/>
              </a:rPr>
              <a:t>Create a node for slave3 server.</a:t>
            </a:r>
          </a:p>
          <a:p>
            <a:r>
              <a:rPr lang="en-IN" sz="1800" dirty="0">
                <a:latin typeface="Times New Roman" panose="02020603050405020304" pitchFamily="18" charset="0"/>
                <a:cs typeface="Times New Roman" panose="02020603050405020304" pitchFamily="18" charset="0"/>
              </a:rPr>
              <a:t>Select the created label to run the builds.</a:t>
            </a:r>
          </a:p>
          <a:p>
            <a:r>
              <a:rPr lang="en-IN" sz="1800" dirty="0">
                <a:latin typeface="Times New Roman" panose="02020603050405020304" pitchFamily="18" charset="0"/>
                <a:cs typeface="Times New Roman" panose="02020603050405020304" pitchFamily="18" charset="0"/>
              </a:rPr>
              <a:t>Create a pipeline to install </a:t>
            </a:r>
            <a:r>
              <a:rPr lang="en-IN" sz="1800" dirty="0" err="1">
                <a:latin typeface="Times New Roman" panose="02020603050405020304" pitchFamily="18" charset="0"/>
                <a:cs typeface="Times New Roman" panose="02020603050405020304" pitchFamily="18" charset="0"/>
              </a:rPr>
              <a:t>sonarqube</a:t>
            </a:r>
            <a:r>
              <a:rPr lang="en-IN" sz="1800" dirty="0">
                <a:latin typeface="Times New Roman" panose="02020603050405020304" pitchFamily="18" charset="0"/>
                <a:cs typeface="Times New Roman" panose="02020603050405020304" pitchFamily="18" charset="0"/>
              </a:rPr>
              <a:t> and start </a:t>
            </a:r>
            <a:r>
              <a:rPr lang="en-IN" sz="1800" dirty="0" err="1">
                <a:latin typeface="Times New Roman" panose="02020603050405020304" pitchFamily="18" charset="0"/>
                <a:cs typeface="Times New Roman" panose="02020603050405020304" pitchFamily="18" charset="0"/>
              </a:rPr>
              <a:t>sonarqube</a:t>
            </a:r>
            <a:r>
              <a:rPr lang="en-IN" sz="1800" dirty="0">
                <a:latin typeface="Times New Roman" panose="02020603050405020304" pitchFamily="18" charset="0"/>
                <a:cs typeface="Times New Roman" panose="02020603050405020304" pitchFamily="18" charset="0"/>
              </a:rPr>
              <a:t> using execute shell.</a:t>
            </a:r>
          </a:p>
          <a:p>
            <a:pPr marL="0" indent="0">
              <a:buNone/>
            </a:pPr>
            <a:endParaRPr lang="en-IN" dirty="0"/>
          </a:p>
        </p:txBody>
      </p:sp>
      <p:sp>
        <p:nvSpPr>
          <p:cNvPr id="6" name="TextBox 5">
            <a:extLst>
              <a:ext uri="{FF2B5EF4-FFF2-40B4-BE49-F238E27FC236}">
                <a16:creationId xmlns:a16="http://schemas.microsoft.com/office/drawing/2014/main" id="{E87BBFA3-18C7-5D35-5EA3-AD3BAD391ADB}"/>
              </a:ext>
            </a:extLst>
          </p:cNvPr>
          <p:cNvSpPr txBox="1"/>
          <p:nvPr/>
        </p:nvSpPr>
        <p:spPr>
          <a:xfrm>
            <a:off x="6233650" y="4912769"/>
            <a:ext cx="4548868" cy="923330"/>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Use the public Ip address of this instance with sonar port 9000 and see the sonar page.</a:t>
            </a:r>
          </a:p>
          <a:p>
            <a:pPr marL="285750" indent="-285750">
              <a:buFont typeface="Arial" panose="020B0604020202020204" pitchFamily="34" charset="0"/>
              <a:buChar char="•"/>
            </a:pPr>
            <a:endParaRPr lang="en-IN" dirty="0"/>
          </a:p>
        </p:txBody>
      </p:sp>
      <p:pic>
        <p:nvPicPr>
          <p:cNvPr id="10" name="Content Placeholder 9">
            <a:extLst>
              <a:ext uri="{FF2B5EF4-FFF2-40B4-BE49-F238E27FC236}">
                <a16:creationId xmlns:a16="http://schemas.microsoft.com/office/drawing/2014/main" id="{BC6254EC-CBD2-6733-02C0-2D9B2C40783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1483566"/>
            <a:ext cx="5596812" cy="3163079"/>
          </a:xfrm>
          <a:prstGeom prst="rect">
            <a:avLst/>
          </a:prstGeom>
          <a:noFill/>
          <a:ln>
            <a:noFill/>
          </a:ln>
        </p:spPr>
      </p:pic>
      <p:pic>
        <p:nvPicPr>
          <p:cNvPr id="12" name="Picture 11">
            <a:extLst>
              <a:ext uri="{FF2B5EF4-FFF2-40B4-BE49-F238E27FC236}">
                <a16:creationId xmlns:a16="http://schemas.microsoft.com/office/drawing/2014/main" id="{F87C2678-34F1-531F-EE20-C19E3CBB1A81}"/>
              </a:ext>
            </a:extLst>
          </p:cNvPr>
          <p:cNvPicPr>
            <a:picLocks noChangeAspect="1"/>
          </p:cNvPicPr>
          <p:nvPr/>
        </p:nvPicPr>
        <p:blipFill>
          <a:blip r:embed="rId3"/>
          <a:stretch>
            <a:fillRect/>
          </a:stretch>
        </p:blipFill>
        <p:spPr>
          <a:xfrm>
            <a:off x="924444" y="4037226"/>
            <a:ext cx="4548868" cy="2341985"/>
          </a:xfrm>
          <a:prstGeom prst="rect">
            <a:avLst/>
          </a:prstGeom>
        </p:spPr>
      </p:pic>
    </p:spTree>
    <p:extLst>
      <p:ext uri="{BB962C8B-B14F-4D97-AF65-F5344CB8AC3E}">
        <p14:creationId xmlns:p14="http://schemas.microsoft.com/office/powerpoint/2010/main" val="3848819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610</TotalTime>
  <Words>895</Words>
  <Application>Microsoft Office PowerPoint</Application>
  <PresentationFormat>Widescreen</PresentationFormat>
  <Paragraphs>103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Bookman Old Style</vt:lpstr>
      <vt:lpstr>Rockwell</vt:lpstr>
      <vt:lpstr>Times New Roman</vt:lpstr>
      <vt:lpstr>Wingdings</vt:lpstr>
      <vt:lpstr>Damask</vt:lpstr>
      <vt:lpstr>Master-Slave Node Configuration and Application Deployment</vt:lpstr>
      <vt:lpstr>Agenda</vt:lpstr>
      <vt:lpstr>Master Slave Configuration</vt:lpstr>
      <vt:lpstr>Method-1</vt:lpstr>
      <vt:lpstr>SET UP</vt:lpstr>
      <vt:lpstr>Slave-1</vt:lpstr>
      <vt:lpstr>PowerPoint Presentation</vt:lpstr>
      <vt:lpstr>Slave-2</vt:lpstr>
      <vt:lpstr>Slave-3</vt:lpstr>
      <vt:lpstr>Slave-4</vt:lpstr>
      <vt:lpstr>Slave-5</vt:lpstr>
      <vt:lpstr>METHOD-2</vt:lpstr>
      <vt:lpstr>Slave-1</vt:lpstr>
      <vt:lpstr>PowerPoint Presentation</vt:lpstr>
      <vt:lpstr>Slave-2</vt:lpstr>
      <vt:lpstr>Slave-3</vt:lpstr>
      <vt:lpstr>PowerPoint Presentation</vt:lpstr>
      <vt:lpstr>Slave-4</vt:lpstr>
      <vt:lpstr>PowerPoint Presentation</vt:lpstr>
      <vt:lpstr>PowerPoint Presentation</vt:lpstr>
      <vt:lpstr>Slave-5</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Bhavani B</dc:creator>
  <cp:lastModifiedBy>Bhavani B</cp:lastModifiedBy>
  <cp:revision>67</cp:revision>
  <dcterms:created xsi:type="dcterms:W3CDTF">2025-01-17T09:06:57Z</dcterms:created>
  <dcterms:modified xsi:type="dcterms:W3CDTF">2025-01-22T05:03:40Z</dcterms:modified>
</cp:coreProperties>
</file>